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7" r:id="rId3"/>
    <p:sldId id="258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5530"/>
    <a:srgbClr val="CD704B"/>
    <a:srgbClr val="FFFFFF"/>
    <a:srgbClr val="F8F8F8"/>
    <a:srgbClr val="9C5E42"/>
    <a:srgbClr val="00FFFF"/>
    <a:srgbClr val="E3D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37128-6856-4DD0-974F-D6176D87D73B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8E0AC-6441-41C4-ACE1-51BDD4C0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50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28673-1070-46BC-9D3D-97E36E26EFF3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CFDB2-E35E-41DB-836A-FF7AF1F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4289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F56-E71A-47AA-B61A-AB1BABD1E70C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pPr/>
              <a:t>‹#›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21038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0CF3-4BAC-4F62-A7DE-FCB149A79AC2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06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8D79-3EC7-43D9-8B6A-734CBB8CE1BA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41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85EAA6-9BFC-904A-8A5D-7CF51F48E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E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93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2FBC1-68C5-422F-ACA7-AF1F15EA53BD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18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6951-082D-4628-8C46-946E48221E5B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08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4C531-D025-4D72-8129-72B1FF20DC59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0A2E-4057-4986-98E1-CE50C2696461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1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355C-D70C-4868-830E-E5791FF78BC3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4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C3E5-66D2-4304-9AC0-C1C0BBDDDBC5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04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B55-2531-4F94-AD92-00CB2392F486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2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80900-E102-4D13-93B8-6678CF7C12EE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445DD-EEFB-4EA0-9C9B-9BE5C58C610D}" type="datetime1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3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microsoft.com/office/2007/relationships/hdphoto" Target="../media/hdphoto1.wdp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64D5D8-3EE8-6844-BA6A-98728DF68ED4}"/>
              </a:ext>
            </a:extLst>
          </p:cNvPr>
          <p:cNvSpPr txBox="1"/>
          <p:nvPr/>
        </p:nvSpPr>
        <p:spPr>
          <a:xfrm>
            <a:off x="5600811" y="5201487"/>
            <a:ext cx="90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mtClean="0">
                <a:solidFill>
                  <a:schemeClr val="bg1"/>
                </a:solidFill>
                <a:latin typeface="Bell MT" panose="02020503060305020303" pitchFamily="18" charset="0"/>
                <a:cs typeface="Mangal" panose="02040503050203030202" pitchFamily="18" charset="0"/>
              </a:rPr>
              <a:t>조현준</a:t>
            </a:r>
            <a:endParaRPr kumimoji="1" lang="ko-KR" altLang="en-US" b="1">
              <a:solidFill>
                <a:schemeClr val="bg1"/>
              </a:solidFill>
              <a:latin typeface="Bell MT" panose="02020503060305020303" pitchFamily="18" charset="0"/>
              <a:cs typeface="Mangal" panose="02040503050203030202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D2FE1-1BF4-5349-9FDF-AE13E528BF9F}"/>
              </a:ext>
            </a:extLst>
          </p:cNvPr>
          <p:cNvSpPr txBox="1"/>
          <p:nvPr/>
        </p:nvSpPr>
        <p:spPr>
          <a:xfrm>
            <a:off x="175843" y="2559245"/>
            <a:ext cx="66909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b="1" smtClean="0">
                <a:solidFill>
                  <a:schemeClr val="bg1"/>
                </a:solidFill>
                <a:latin typeface="Bell MT" panose="02020503060305020303" pitchFamily="18" charset="0"/>
                <a:cs typeface="Mangal" panose="02040503050203030202" pitchFamily="18" charset="0"/>
              </a:rPr>
              <a:t>MES </a:t>
            </a:r>
            <a:r>
              <a:rPr kumimoji="1" lang="ko-KR" altLang="en-US" sz="2600" b="1" smtClean="0">
                <a:solidFill>
                  <a:schemeClr val="bg1"/>
                </a:solidFill>
                <a:latin typeface="Bell MT" panose="02020503060305020303" pitchFamily="18" charset="0"/>
                <a:cs typeface="Mangal" panose="02040503050203030202" pitchFamily="18" charset="0"/>
              </a:rPr>
              <a:t>활용 디지털 스마트팩토리 구축 전문가</a:t>
            </a:r>
            <a:endParaRPr kumimoji="1" lang="ko-KR" altLang="en-US" sz="2600" b="1">
              <a:solidFill>
                <a:schemeClr val="bg1"/>
              </a:solidFill>
              <a:latin typeface="Bell MT" panose="02020503060305020303" pitchFamily="18" charset="0"/>
              <a:cs typeface="Mangal" panose="020405030502030302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D2FE1-1BF4-5349-9FDF-AE13E528BF9F}"/>
              </a:ext>
            </a:extLst>
          </p:cNvPr>
          <p:cNvSpPr txBox="1"/>
          <p:nvPr/>
        </p:nvSpPr>
        <p:spPr>
          <a:xfrm>
            <a:off x="308932" y="3097249"/>
            <a:ext cx="2788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mtClean="0">
                <a:solidFill>
                  <a:schemeClr val="bg1"/>
                </a:solidFill>
                <a:latin typeface="Bell MT" panose="02020503060305020303" pitchFamily="18" charset="0"/>
                <a:cs typeface="Mangal" panose="02040503050203030202" pitchFamily="18" charset="0"/>
              </a:rPr>
              <a:t>시각화 프로그래밍</a:t>
            </a:r>
            <a:endParaRPr kumimoji="1" lang="ko-KR" altLang="en-US" sz="2400" b="1">
              <a:solidFill>
                <a:schemeClr val="bg1"/>
              </a:solidFill>
              <a:latin typeface="Bell MT" panose="02020503060305020303" pitchFamily="18" charset="0"/>
              <a:cs typeface="Mangal" panose="02040503050203030202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D2FE1-1BF4-5349-9FDF-AE13E528BF9F}"/>
              </a:ext>
            </a:extLst>
          </p:cNvPr>
          <p:cNvSpPr txBox="1"/>
          <p:nvPr/>
        </p:nvSpPr>
        <p:spPr>
          <a:xfrm>
            <a:off x="612561" y="3576128"/>
            <a:ext cx="3781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mtClean="0">
                <a:solidFill>
                  <a:schemeClr val="bg1"/>
                </a:solidFill>
                <a:latin typeface="Bell MT" panose="02020503060305020303" pitchFamily="18" charset="0"/>
                <a:cs typeface="Mangal" panose="02040503050203030202" pitchFamily="18" charset="0"/>
              </a:rPr>
              <a:t>영상처리 </a:t>
            </a:r>
            <a:r>
              <a:rPr kumimoji="1" lang="en-US" altLang="ko-KR" sz="2400" b="1" smtClean="0">
                <a:solidFill>
                  <a:schemeClr val="bg1"/>
                </a:solidFill>
                <a:latin typeface="Bell MT" panose="02020503060305020303" pitchFamily="18" charset="0"/>
                <a:cs typeface="Mangal" panose="02040503050203030202" pitchFamily="18" charset="0"/>
              </a:rPr>
              <a:t>using C++ &amp; C#</a:t>
            </a:r>
            <a:endParaRPr kumimoji="1" lang="ko-KR" altLang="en-US" sz="2400" b="1">
              <a:solidFill>
                <a:schemeClr val="bg1"/>
              </a:solidFill>
              <a:latin typeface="Bell MT" panose="02020503060305020303" pitchFamily="18" charset="0"/>
              <a:cs typeface="Mangal" panose="02040503050203030202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4D5D8-3EE8-6844-BA6A-98728DF68ED4}"/>
              </a:ext>
            </a:extLst>
          </p:cNvPr>
          <p:cNvSpPr txBox="1"/>
          <p:nvPr/>
        </p:nvSpPr>
        <p:spPr>
          <a:xfrm>
            <a:off x="9469316" y="186040"/>
            <a:ext cx="230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smtClean="0">
                <a:solidFill>
                  <a:schemeClr val="bg1"/>
                </a:solidFill>
                <a:latin typeface="Bell MT" panose="02020503060305020303" pitchFamily="18" charset="0"/>
                <a:cs typeface="Mangal" panose="02040503050203030202" pitchFamily="18" charset="0"/>
              </a:rPr>
              <a:t>미니 프로젝트</a:t>
            </a:r>
            <a:r>
              <a:rPr kumimoji="1" lang="en-US" altLang="ko-KR" sz="1400" b="1" smtClean="0">
                <a:solidFill>
                  <a:schemeClr val="bg1"/>
                </a:solidFill>
                <a:latin typeface="Bell MT" panose="02020503060305020303" pitchFamily="18" charset="0"/>
                <a:cs typeface="Mangal" panose="02040503050203030202" pitchFamily="18" charset="0"/>
              </a:rPr>
              <a:t>(Version 1.0)</a:t>
            </a:r>
            <a:endParaRPr kumimoji="1" lang="ko-KR" altLang="en-US" sz="1400" b="1">
              <a:solidFill>
                <a:schemeClr val="bg1"/>
              </a:solidFill>
              <a:latin typeface="Bell MT" panose="02020503060305020303" pitchFamily="18" charset="0"/>
              <a:cs typeface="Mangal" panose="02040503050203030202" pitchFamily="18" charset="0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</a:t>
            </a:fld>
            <a:r>
              <a:rPr lang="ko-KR" altLang="en-US" smtClean="0"/>
              <a:t> </a:t>
            </a:r>
            <a:r>
              <a:rPr lang="en-US" altLang="ko-KR" smtClean="0"/>
              <a:t>/ 31</a:t>
            </a:r>
          </a:p>
        </p:txBody>
      </p:sp>
      <p:pic>
        <p:nvPicPr>
          <p:cNvPr id="1026" name="Picture 2" descr="https://upload.wikimedia.org/wikipedia/ko/2/24/Len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43" y="121122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400" b="1" smtClean="0">
                <a:solidFill>
                  <a:schemeClr val="bg1"/>
                </a:solidFill>
                <a:latin typeface="+mj-lt"/>
              </a:rPr>
              <a:t>5. </a:t>
            </a:r>
            <a:r>
              <a:rPr kumimoji="1" lang="ko-KR" altLang="en-US" sz="4400" b="1" smtClean="0">
                <a:solidFill>
                  <a:schemeClr val="bg1"/>
                </a:solidFill>
                <a:latin typeface="+mj-lt"/>
              </a:rPr>
              <a:t>감 마</a:t>
            </a:r>
            <a:endParaRPr lang="en-US" altLang="ko-KR" sz="4400" b="1" smtClean="0"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3568" y="3109819"/>
            <a:ext cx="1460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감 마</a:t>
            </a:r>
            <a:endParaRPr lang="en-US" altLang="ko-KR" sz="1400" b="1" smtClean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74128" y="136037"/>
            <a:ext cx="4507622" cy="489364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gamma()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감마 1.2 보정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temp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Math.Pow(inImage[i, k], (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)temp;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4128" y="1379411"/>
            <a:ext cx="4507622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gamma()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//감마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감마 1.2 보정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temp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pow(inImage[i][k], (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)temp;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52" y="136037"/>
            <a:ext cx="2909627" cy="29096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10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3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000" b="1">
                <a:solidFill>
                  <a:schemeClr val="bg1"/>
                </a:solidFill>
                <a:latin typeface="+mj-lt"/>
              </a:rPr>
              <a:t>6</a:t>
            </a:r>
            <a:r>
              <a:rPr kumimoji="1" lang="en-US" altLang="ko-KR" sz="4000" b="1" smtClean="0">
                <a:solidFill>
                  <a:schemeClr val="bg1"/>
                </a:solidFill>
                <a:latin typeface="+mj-lt"/>
              </a:rPr>
              <a:t>. 90</a:t>
            </a:r>
            <a:r>
              <a:rPr kumimoji="1" lang="ko-KR" altLang="en-US" sz="4000" b="1" smtClean="0">
                <a:solidFill>
                  <a:schemeClr val="bg1"/>
                </a:solidFill>
                <a:latin typeface="+mj-lt"/>
              </a:rPr>
              <a:t>도 회전</a:t>
            </a:r>
            <a:endParaRPr kumimoji="1" lang="en-US" altLang="ko-KR" sz="40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13429" y="3109819"/>
            <a:ext cx="1460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latin typeface="+mj-lt"/>
              </a:rPr>
              <a:t>90</a:t>
            </a:r>
            <a:r>
              <a:rPr kumimoji="1" lang="ko-KR" altLang="en-US" sz="1400" b="1" smtClean="0">
                <a:latin typeface="+mj-lt"/>
              </a:rPr>
              <a:t>도 회전</a:t>
            </a:r>
            <a:endParaRPr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74128" y="136037"/>
            <a:ext cx="4507622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turn_90degree_rotation()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//90도 회전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outImage[k,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4128" y="2825960"/>
            <a:ext cx="4507622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turn_90degree_rotation()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//90도 회전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outImage[k][inW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543" y="136037"/>
            <a:ext cx="2916859" cy="29168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11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1225196" y="2943720"/>
            <a:ext cx="312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000" b="1">
                <a:solidFill>
                  <a:schemeClr val="bg1"/>
                </a:solidFill>
                <a:latin typeface="+mj-lt"/>
              </a:rPr>
              <a:t>7</a:t>
            </a:r>
            <a:r>
              <a:rPr kumimoji="1" lang="en-US" altLang="ko-KR" sz="40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4000" b="1" smtClean="0">
                <a:solidFill>
                  <a:schemeClr val="bg1"/>
                </a:solidFill>
                <a:latin typeface="+mj-lt"/>
              </a:rPr>
              <a:t>이 동</a:t>
            </a:r>
            <a:endParaRPr kumimoji="1" lang="en-US" altLang="ko-KR" sz="40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3112010"/>
            <a:ext cx="1460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이 동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74128" y="136037"/>
            <a:ext cx="4507622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move()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//이동 영상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||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4128" y="1748743"/>
            <a:ext cx="4507622" cy="47089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move()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//이동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printf(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"얼마나 이동?? : 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scanf(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"%d"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value);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 구하기 ---&gt; 알고리즘에 의존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||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value][k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52" y="136037"/>
            <a:ext cx="2919050" cy="29190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12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0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59951" y="2943720"/>
            <a:ext cx="312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000" b="1" smtClean="0">
                <a:solidFill>
                  <a:schemeClr val="bg1"/>
                </a:solidFill>
                <a:latin typeface="+mj-lt"/>
              </a:rPr>
              <a:t>8. </a:t>
            </a:r>
            <a:r>
              <a:rPr kumimoji="1" lang="ko-KR" altLang="en-US" sz="4000" b="1" smtClean="0">
                <a:solidFill>
                  <a:schemeClr val="bg1"/>
                </a:solidFill>
                <a:latin typeface="+mj-lt"/>
              </a:rPr>
              <a:t>확대</a:t>
            </a:r>
            <a:r>
              <a:rPr kumimoji="1" lang="en-US" altLang="ko-KR" sz="4000" b="1" smtClean="0">
                <a:solidFill>
                  <a:schemeClr val="bg1"/>
                </a:solidFill>
                <a:latin typeface="+mj-lt"/>
              </a:rPr>
              <a:t>/</a:t>
            </a:r>
            <a:r>
              <a:rPr kumimoji="1" lang="ko-KR" altLang="en-US" sz="4000" b="1" smtClean="0">
                <a:solidFill>
                  <a:schemeClr val="bg1"/>
                </a:solidFill>
                <a:latin typeface="+mj-lt"/>
              </a:rPr>
              <a:t>축소</a:t>
            </a:r>
            <a:endParaRPr kumimoji="1" lang="en-US" altLang="ko-KR" sz="40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468343" y="3111543"/>
            <a:ext cx="1460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확대</a:t>
            </a:r>
            <a:r>
              <a:rPr kumimoji="1" lang="en-US" altLang="ko-KR" sz="1400" b="1" smtClean="0">
                <a:latin typeface="+mj-lt"/>
              </a:rPr>
              <a:t>/</a:t>
            </a:r>
            <a:r>
              <a:rPr kumimoji="1" lang="ko-KR" altLang="en-US" sz="1400" b="1" smtClean="0">
                <a:latin typeface="+mj-lt"/>
              </a:rPr>
              <a:t>축소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74128" y="136037"/>
            <a:ext cx="4507622" cy="72943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zoomIn() </a:t>
            </a: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//2배 확대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//int value = getValue();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inImage[i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value, k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value];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zoomOut() </a:t>
            </a: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//2배 축소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999999"/>
                </a:solidFill>
                <a:latin typeface="Consolas" panose="020B0609020204030204" pitchFamily="49" charset="0"/>
              </a:rPr>
              <a:t>//int value = getValue();</a:t>
            </a:r>
            <a:endParaRPr lang="ko-KR" altLang="ko-KR" sz="120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inImage[i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, k </a:t>
            </a:r>
            <a:r>
              <a:rPr lang="ko-KR" altLang="ko-KR" sz="120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 smtClean="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4128" y="130996"/>
            <a:ext cx="4507622" cy="67403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zoomIn()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//확대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printf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"확대 배율 : 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scanf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"%d"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scale);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scale;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scale][k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zoomOut()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//축소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printf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"축소 배율 : 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scanf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"%d"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scale);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scale;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scale][k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scale]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52" y="130996"/>
            <a:ext cx="2919050" cy="29190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13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2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31281" y="2905536"/>
            <a:ext cx="3404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mtClean="0">
                <a:solidFill>
                  <a:schemeClr val="bg1"/>
                </a:solidFill>
                <a:latin typeface="+mj-lt"/>
              </a:rPr>
              <a:t>9. </a:t>
            </a:r>
            <a:r>
              <a:rPr kumimoji="1" lang="ko-KR" altLang="en-US" sz="2800" b="1" smtClean="0">
                <a:solidFill>
                  <a:schemeClr val="bg1"/>
                </a:solidFill>
                <a:latin typeface="+mj-lt"/>
              </a:rPr>
              <a:t>회전</a:t>
            </a:r>
            <a:r>
              <a:rPr kumimoji="1" lang="en-US" altLang="ko-KR" sz="2800" b="1" smtClean="0">
                <a:solidFill>
                  <a:schemeClr val="bg1"/>
                </a:solidFill>
                <a:latin typeface="+mj-lt"/>
              </a:rPr>
              <a:t>(</a:t>
            </a:r>
            <a:r>
              <a:rPr kumimoji="1" lang="ko-KR" altLang="en-US" sz="2800" b="1" smtClean="0">
                <a:solidFill>
                  <a:schemeClr val="bg1"/>
                </a:solidFill>
                <a:latin typeface="+mj-lt"/>
              </a:rPr>
              <a:t>중앙</a:t>
            </a:r>
            <a:r>
              <a:rPr kumimoji="1" lang="en-US" altLang="ko-KR" sz="2800" b="1" smtClean="0">
                <a:solidFill>
                  <a:schemeClr val="bg1"/>
                </a:solidFill>
                <a:latin typeface="+mj-lt"/>
              </a:rPr>
              <a:t>_</a:t>
            </a:r>
            <a:r>
              <a:rPr kumimoji="1" lang="ko-KR" altLang="en-US" sz="2800" b="1" smtClean="0">
                <a:solidFill>
                  <a:schemeClr val="bg1"/>
                </a:solidFill>
                <a:latin typeface="+mj-lt"/>
              </a:rPr>
              <a:t>역방향</a:t>
            </a:r>
            <a:r>
              <a:rPr kumimoji="1" lang="en-US" altLang="ko-KR" sz="2800" b="1" smtClean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066273" y="3117051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회전</a:t>
            </a:r>
            <a:r>
              <a:rPr kumimoji="1" lang="en-US" altLang="ko-KR" sz="1400" b="1" smtClean="0">
                <a:latin typeface="+mj-lt"/>
              </a:rPr>
              <a:t>(</a:t>
            </a:r>
            <a:r>
              <a:rPr kumimoji="1" lang="ko-KR" altLang="en-US" sz="1400" b="1" smtClean="0">
                <a:latin typeface="+mj-lt"/>
              </a:rPr>
              <a:t>중앙</a:t>
            </a:r>
            <a:r>
              <a:rPr kumimoji="1" lang="en-US" altLang="ko-KR" sz="1400" b="1" smtClean="0">
                <a:latin typeface="+mj-lt"/>
              </a:rPr>
              <a:t>_</a:t>
            </a:r>
            <a:r>
              <a:rPr kumimoji="1" lang="ko-KR" altLang="en-US" sz="1400" b="1" smtClean="0">
                <a:latin typeface="+mj-lt"/>
              </a:rPr>
              <a:t>역방향</a:t>
            </a:r>
            <a:r>
              <a:rPr kumimoji="1" lang="en-US" altLang="ko-KR" sz="1400" b="1" smtClean="0">
                <a:latin typeface="+mj-lt"/>
              </a:rPr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3" name="TextBox 42"/>
          <p:cNvSpPr txBox="1"/>
          <p:nvPr/>
        </p:nvSpPr>
        <p:spPr>
          <a:xfrm>
            <a:off x="7537871" y="130062"/>
            <a:ext cx="4507622" cy="821763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rotate2_image()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xd = cos * xs - sin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yd = sin * xs + cos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radian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Math.PI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180.0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//int xs = (int)(Math.Cos(radian) * (i) + Math.Sin(radian) * (k));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//int ys = (int)(-Math.Sin(radian) * (i) + Math.Cos(radian) * (k));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//xs += cx;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//ys += cy;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//if ((xs &gt;= 0 &amp;&amp; xs &lt; inH) &amp;&amp; (ys &gt;= 0 &amp;&amp; ys &lt; inW))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outImage[i, k] = inImage[xs, ys];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)(Math.Cos(radian)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Math.Sin(radian)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inImage[xs, ys];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024" y="130062"/>
            <a:ext cx="2919050" cy="29190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14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73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31281" y="2905536"/>
            <a:ext cx="340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10. </a:t>
            </a:r>
            <a:r>
              <a:rPr kumimoji="1" lang="ko-KR" altLang="en-US" sz="2400" b="1">
                <a:solidFill>
                  <a:schemeClr val="bg1"/>
                </a:solidFill>
                <a:latin typeface="+mj-lt"/>
              </a:rPr>
              <a:t>회전</a:t>
            </a:r>
            <a:r>
              <a:rPr kumimoji="1" lang="en-US" altLang="ko-KR" sz="2400" b="1">
                <a:solidFill>
                  <a:schemeClr val="bg1"/>
                </a:solidFill>
                <a:latin typeface="+mj-lt"/>
              </a:rPr>
              <a:t>(</a:t>
            </a:r>
            <a:r>
              <a:rPr kumimoji="1" lang="ko-KR" altLang="en-US" sz="2400" b="1">
                <a:solidFill>
                  <a:schemeClr val="bg1"/>
                </a:solidFill>
                <a:latin typeface="+mj-lt"/>
              </a:rPr>
              <a:t>화면크기유지</a:t>
            </a:r>
            <a:r>
              <a:rPr kumimoji="1" lang="en-US" altLang="ko-KR" sz="2400" b="1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066273" y="3117051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회전</a:t>
            </a:r>
            <a:r>
              <a:rPr kumimoji="1" lang="en-US" altLang="ko-KR" sz="1400" b="1" smtClean="0">
                <a:latin typeface="+mj-lt"/>
              </a:rPr>
              <a:t>(</a:t>
            </a:r>
            <a:r>
              <a:rPr kumimoji="1" lang="ko-KR" altLang="en-US" sz="1400" b="1" smtClean="0">
                <a:latin typeface="+mj-lt"/>
              </a:rPr>
              <a:t>화면크기유지</a:t>
            </a:r>
            <a:r>
              <a:rPr kumimoji="1" lang="en-US" altLang="ko-KR" sz="1400" b="1" smtClean="0">
                <a:latin typeface="+mj-lt"/>
              </a:rPr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579915"/>
            <a:ext cx="4507622" cy="65556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rotate2_image()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xd = cos * xs - sin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yd = sin * xs + cos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printf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"각도를 설정하세요.: 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scanf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"%d"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angle);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radian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M_PI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180.0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inImage[xs][ys];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130062"/>
            <a:ext cx="4507622" cy="96949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rotate3_image()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xd = cos * xs - sin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yd = sin * xs + cos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radian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Math.PI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180.0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//각도에 따른 원본 사진 크기 수정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tempImage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[inH, inW];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(Math.Cos(radian)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Math.Sin(radian));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)temp;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Console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WriteLine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(tempx);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tempImage[i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tempx),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tempx)];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)(Math.Cos(radian)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Math.Sin(radian)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tempImage[xs, ys];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//tempdisplayImage();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024" y="130062"/>
            <a:ext cx="2919050" cy="29190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15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79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16" y="3622829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31281" y="2905536"/>
            <a:ext cx="340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11. </a:t>
            </a:r>
            <a:r>
              <a:rPr kumimoji="1" lang="ko-KR" altLang="en-US" sz="2400" b="1">
                <a:solidFill>
                  <a:schemeClr val="bg1"/>
                </a:solidFill>
                <a:latin typeface="+mj-lt"/>
              </a:rPr>
              <a:t>회전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(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사진크기유지</a:t>
            </a:r>
            <a:r>
              <a:rPr kumimoji="1" lang="en-US" altLang="ko-KR" sz="2400" b="1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066273" y="3117051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회전</a:t>
            </a:r>
            <a:r>
              <a:rPr kumimoji="1" lang="en-US" altLang="ko-KR" sz="1400" b="1" smtClean="0">
                <a:latin typeface="+mj-lt"/>
              </a:rPr>
              <a:t>(</a:t>
            </a:r>
            <a:r>
              <a:rPr kumimoji="1" lang="ko-KR" altLang="en-US" sz="1400" b="1" smtClean="0">
                <a:latin typeface="+mj-lt"/>
              </a:rPr>
              <a:t>사진크기유지</a:t>
            </a:r>
            <a:r>
              <a:rPr kumimoji="1" lang="en-US" altLang="ko-KR" sz="1400" b="1" smtClean="0">
                <a:latin typeface="+mj-lt"/>
              </a:rPr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456057" y="6598802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579915"/>
            <a:ext cx="4507622" cy="65556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rotate2_image()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xd = cos * xs - sin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yd = sin * xs + cos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printf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"각도를 설정하세요.: 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scanf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"%d"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angle);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radian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M_PI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180.0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inImage[xs][ys];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130062"/>
            <a:ext cx="4507622" cy="102489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rotate4_image()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//outH = inH;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//outW = inW;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//outImage = new byte[outH, outW];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xd = cos * xs - sin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yd = sin * xs + cos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radian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Math.PI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180.0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//int cx = outH / 2;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//int cy = outW / 2;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//outH, outW 사이즈 조절, tempImage 사이즈 맞추기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(Math.Cos(radian)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Math.Sin(radian));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)temp;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tempImage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[tempx, tempx];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tempImage[i,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tempImage[i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(tempx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(tempx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Console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WriteLine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(tempx);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)(Math.Cos(radian)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Math.Sin(radian)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Math.Cos(radian)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tempImage[xs, ys];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//tempdisplayImage();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769" y="0"/>
            <a:ext cx="3537944" cy="35379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16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46237" y="3020086"/>
            <a:ext cx="340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12.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흑백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_average</a:t>
            </a:r>
            <a:endParaRPr kumimoji="1" lang="en-US" altLang="ko-KR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066273" y="3117051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흑백</a:t>
            </a:r>
            <a:r>
              <a:rPr kumimoji="1" lang="en-US" altLang="ko-KR" sz="1400" b="1" smtClean="0">
                <a:latin typeface="+mj-lt"/>
              </a:rPr>
              <a:t>_average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65556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rotate2_image()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xd = cos * xs - sin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yd = sin * xs + cos * ys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printf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"각도를 설정하세요.: 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scanf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D500"/>
                </a:solidFill>
                <a:latin typeface="Consolas" panose="020B0609020204030204" pitchFamily="49" charset="0"/>
              </a:rPr>
              <a:t>"%d"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angle);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radian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M_PI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180.0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sin(radian)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cos(radian)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cy;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inImage[xs][ys];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130062"/>
            <a:ext cx="4507622" cy="69249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grayScaleAvg()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//흑백(평균값)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//평균 구하기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avg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avg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avg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avg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avg)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52" y="141078"/>
            <a:ext cx="2919050" cy="29190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91713" y="457200"/>
            <a:ext cx="4507622" cy="63709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grayScaleAvg()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//흑백 평균값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 구하기 ---&gt; 알고리즘에 의존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//평균 구하기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avg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avg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avg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avg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avg)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17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6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838425" y="2963538"/>
            <a:ext cx="340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600" b="1" smtClean="0">
                <a:solidFill>
                  <a:schemeClr val="bg1"/>
                </a:solidFill>
                <a:latin typeface="+mj-lt"/>
              </a:rPr>
              <a:t>13. </a:t>
            </a:r>
            <a:r>
              <a:rPr kumimoji="1" lang="ko-KR" altLang="en-US" sz="3600" b="1" smtClean="0">
                <a:solidFill>
                  <a:schemeClr val="bg1"/>
                </a:solidFill>
                <a:latin typeface="+mj-lt"/>
              </a:rPr>
              <a:t>스트레칭</a:t>
            </a:r>
            <a:endParaRPr kumimoji="1" lang="en-US" altLang="ko-KR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432629" y="3145512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스트레칭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67403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 {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 구하기 ---&gt; 알고리즘에 의존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//*** 진짜 영상처리 알고리즘 ***//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//*****************************//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503" y="136037"/>
            <a:ext cx="2924091" cy="292409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18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59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838425" y="2963538"/>
            <a:ext cx="340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600" b="1" smtClean="0">
                <a:solidFill>
                  <a:schemeClr val="bg1"/>
                </a:solidFill>
                <a:latin typeface="+mj-lt"/>
              </a:rPr>
              <a:t>14. </a:t>
            </a:r>
            <a:r>
              <a:rPr kumimoji="1" lang="ko-KR" altLang="en-US" sz="3600" b="1" smtClean="0">
                <a:solidFill>
                  <a:schemeClr val="bg1"/>
                </a:solidFill>
                <a:latin typeface="+mj-lt"/>
              </a:rPr>
              <a:t>앤드</a:t>
            </a:r>
            <a:r>
              <a:rPr kumimoji="1" lang="en-US" altLang="ko-KR" sz="3600" b="1" smtClean="0">
                <a:solidFill>
                  <a:schemeClr val="bg1"/>
                </a:solidFill>
                <a:latin typeface="+mj-lt"/>
              </a:rPr>
              <a:t>_</a:t>
            </a:r>
            <a:r>
              <a:rPr kumimoji="1" lang="ko-KR" altLang="en-US" sz="3600" b="1">
                <a:solidFill>
                  <a:schemeClr val="bg1"/>
                </a:solidFill>
                <a:latin typeface="+mj-lt"/>
              </a:rPr>
              <a:t>인</a:t>
            </a:r>
            <a:endParaRPr kumimoji="1" lang="en-US" altLang="ko-KR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3145512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앤드</a:t>
            </a:r>
            <a:r>
              <a:rPr kumimoji="1" lang="en-US" altLang="ko-KR" sz="1400" b="1" smtClean="0">
                <a:latin typeface="+mj-lt"/>
              </a:rPr>
              <a:t>_</a:t>
            </a:r>
            <a:r>
              <a:rPr kumimoji="1" lang="ko-KR" altLang="en-US" sz="1400" b="1" smtClean="0">
                <a:latin typeface="+mj-lt"/>
              </a:rPr>
              <a:t>인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80329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end_in()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72943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end_in()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 구하기 ---&gt; 알고리즘에 의존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//*** 진짜 영상처리 알고리즘 ***//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//*****************************//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580" y="136037"/>
            <a:ext cx="2925822" cy="2925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19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7756534" y="2126"/>
            <a:ext cx="4435466" cy="6855873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31</a:t>
            </a:r>
            <a:endParaRPr lang="en-US" altLang="ko-KR"/>
          </a:p>
        </p:txBody>
      </p:sp>
      <p:sp>
        <p:nvSpPr>
          <p:cNvPr id="3" name="눈물 방울 2">
            <a:extLst>
              <a:ext uri="{FF2B5EF4-FFF2-40B4-BE49-F238E27FC236}">
                <a16:creationId xmlns:a16="http://schemas.microsoft.com/office/drawing/2014/main" id="{10B491E3-6566-E94D-8F3E-320E33072A11}"/>
              </a:ext>
            </a:extLst>
          </p:cNvPr>
          <p:cNvSpPr/>
          <p:nvPr/>
        </p:nvSpPr>
        <p:spPr>
          <a:xfrm rot="16200000">
            <a:off x="7287293" y="827819"/>
            <a:ext cx="1072056" cy="1072056"/>
          </a:xfrm>
          <a:prstGeom prst="teardrop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눈물 방울 3">
            <a:extLst>
              <a:ext uri="{FF2B5EF4-FFF2-40B4-BE49-F238E27FC236}">
                <a16:creationId xmlns:a16="http://schemas.microsoft.com/office/drawing/2014/main" id="{993C6744-A825-984D-8810-F5F4E58FFCDB}"/>
              </a:ext>
            </a:extLst>
          </p:cNvPr>
          <p:cNvSpPr/>
          <p:nvPr/>
        </p:nvSpPr>
        <p:spPr>
          <a:xfrm rot="16200000">
            <a:off x="7378325" y="2966675"/>
            <a:ext cx="1072056" cy="1072056"/>
          </a:xfrm>
          <a:prstGeom prst="teardrop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눈물 방울 4">
            <a:extLst>
              <a:ext uri="{FF2B5EF4-FFF2-40B4-BE49-F238E27FC236}">
                <a16:creationId xmlns:a16="http://schemas.microsoft.com/office/drawing/2014/main" id="{E9F10A6C-5BAF-414E-B3CE-C4090183DAB1}"/>
              </a:ext>
            </a:extLst>
          </p:cNvPr>
          <p:cNvSpPr/>
          <p:nvPr/>
        </p:nvSpPr>
        <p:spPr>
          <a:xfrm rot="16200000">
            <a:off x="7378325" y="5100274"/>
            <a:ext cx="1072056" cy="1072056"/>
          </a:xfrm>
          <a:prstGeom prst="teardrop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Google Shape;9459;p69">
            <a:extLst>
              <a:ext uri="{FF2B5EF4-FFF2-40B4-BE49-F238E27FC236}">
                <a16:creationId xmlns:a16="http://schemas.microsoft.com/office/drawing/2014/main" id="{3B7E8A23-C934-8549-8B3A-64F844AFDFB7}"/>
              </a:ext>
            </a:extLst>
          </p:cNvPr>
          <p:cNvSpPr/>
          <p:nvPr/>
        </p:nvSpPr>
        <p:spPr>
          <a:xfrm>
            <a:off x="7739641" y="3357322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grpSp>
        <p:nvGrpSpPr>
          <p:cNvPr id="7" name="Google Shape;9463;p69">
            <a:extLst>
              <a:ext uri="{FF2B5EF4-FFF2-40B4-BE49-F238E27FC236}">
                <a16:creationId xmlns:a16="http://schemas.microsoft.com/office/drawing/2014/main" id="{596B798A-DDCA-A84C-8F58-011EDE65AB82}"/>
              </a:ext>
            </a:extLst>
          </p:cNvPr>
          <p:cNvGrpSpPr/>
          <p:nvPr/>
        </p:nvGrpSpPr>
        <p:grpSpPr>
          <a:xfrm>
            <a:off x="7695575" y="1173775"/>
            <a:ext cx="343340" cy="349421"/>
            <a:chOff x="-65144125" y="4094450"/>
            <a:chExt cx="311900" cy="317425"/>
          </a:xfrm>
          <a:solidFill>
            <a:schemeClr val="bg1"/>
          </a:solidFill>
        </p:grpSpPr>
        <p:sp>
          <p:nvSpPr>
            <p:cNvPr id="8" name="Google Shape;9464;p69">
              <a:extLst>
                <a:ext uri="{FF2B5EF4-FFF2-40B4-BE49-F238E27FC236}">
                  <a16:creationId xmlns:a16="http://schemas.microsoft.com/office/drawing/2014/main" id="{E17866B6-820A-3341-860C-8130F084DF92}"/>
                </a:ext>
              </a:extLst>
            </p:cNvPr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" name="Google Shape;9465;p69">
              <a:extLst>
                <a:ext uri="{FF2B5EF4-FFF2-40B4-BE49-F238E27FC236}">
                  <a16:creationId xmlns:a16="http://schemas.microsoft.com/office/drawing/2014/main" id="{133B0818-B9F2-B944-BE17-23D4E244A73D}"/>
                </a:ext>
              </a:extLst>
            </p:cNvPr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" name="Google Shape;9466;p69">
              <a:extLst>
                <a:ext uri="{FF2B5EF4-FFF2-40B4-BE49-F238E27FC236}">
                  <a16:creationId xmlns:a16="http://schemas.microsoft.com/office/drawing/2014/main" id="{F87EE345-7EBA-1B4B-813B-564F517039A9}"/>
                </a:ext>
              </a:extLst>
            </p:cNvPr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1" name="Google Shape;9467;p69">
            <a:extLst>
              <a:ext uri="{FF2B5EF4-FFF2-40B4-BE49-F238E27FC236}">
                <a16:creationId xmlns:a16="http://schemas.microsoft.com/office/drawing/2014/main" id="{CA10D032-4D2C-754D-BE25-F84A2338534D}"/>
              </a:ext>
            </a:extLst>
          </p:cNvPr>
          <p:cNvSpPr/>
          <p:nvPr/>
        </p:nvSpPr>
        <p:spPr>
          <a:xfrm>
            <a:off x="7737907" y="5440283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B5FAE3-744B-8446-A855-13A810A1B785}"/>
              </a:ext>
            </a:extLst>
          </p:cNvPr>
          <p:cNvSpPr/>
          <p:nvPr/>
        </p:nvSpPr>
        <p:spPr>
          <a:xfrm rot="16200000">
            <a:off x="-692937" y="3142319"/>
            <a:ext cx="3772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smtClean="0"/>
              <a:t>CONTENTS</a:t>
            </a:r>
            <a:endParaRPr lang="ko-KR" altLang="en-US" sz="4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E853A-B8C0-AF44-B95D-E0C6AB534212}"/>
              </a:ext>
            </a:extLst>
          </p:cNvPr>
          <p:cNvSpPr txBox="1"/>
          <p:nvPr/>
        </p:nvSpPr>
        <p:spPr>
          <a:xfrm>
            <a:off x="2672082" y="1133627"/>
            <a:ext cx="1424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01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1CAF2-7CC2-7C4C-91C7-901722E44C4F}"/>
              </a:ext>
            </a:extLst>
          </p:cNvPr>
          <p:cNvSpPr txBox="1"/>
          <p:nvPr/>
        </p:nvSpPr>
        <p:spPr>
          <a:xfrm>
            <a:off x="2672082" y="3053763"/>
            <a:ext cx="1424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02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E584C-9E2D-A94E-8CFF-FD9169E59917}"/>
              </a:ext>
            </a:extLst>
          </p:cNvPr>
          <p:cNvSpPr txBox="1"/>
          <p:nvPr/>
        </p:nvSpPr>
        <p:spPr>
          <a:xfrm>
            <a:off x="2671145" y="5274318"/>
            <a:ext cx="1424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03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62A54-EE87-4D31-A5D1-9FC91BB3D0A3}"/>
              </a:ext>
            </a:extLst>
          </p:cNvPr>
          <p:cNvSpPr txBox="1"/>
          <p:nvPr/>
        </p:nvSpPr>
        <p:spPr>
          <a:xfrm>
            <a:off x="5061231" y="3053763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>
                <a:latin typeface="+mj-lt"/>
              </a:rPr>
              <a:t>구     현</a:t>
            </a:r>
            <a:endParaRPr kumimoji="1" lang="en-US" altLang="ko-KR" sz="2800" smtClean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84CF-0631-45AA-AA87-47956F5C8DA9}"/>
              </a:ext>
            </a:extLst>
          </p:cNvPr>
          <p:cNvSpPr txBox="1"/>
          <p:nvPr/>
        </p:nvSpPr>
        <p:spPr>
          <a:xfrm>
            <a:off x="4875318" y="5268246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>
                <a:latin typeface="+mj-lt"/>
              </a:rPr>
              <a:t>마   무   리</a:t>
            </a:r>
            <a:endParaRPr kumimoji="1" lang="ko-KR" altLang="en-US" sz="280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40EF7F-45EE-407D-BA90-52AFE8FE6AA4}"/>
              </a:ext>
            </a:extLst>
          </p:cNvPr>
          <p:cNvSpPr txBox="1"/>
          <p:nvPr/>
        </p:nvSpPr>
        <p:spPr>
          <a:xfrm>
            <a:off x="4052119" y="1148578"/>
            <a:ext cx="3281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smtClean="0">
                <a:latin typeface="+mj-lt"/>
              </a:rPr>
              <a:t>Intro </a:t>
            </a:r>
            <a:r>
              <a:rPr kumimoji="1" lang="en-US" altLang="ko-KR" sz="1600" smtClean="0">
                <a:latin typeface="+mj-lt"/>
              </a:rPr>
              <a:t>(</a:t>
            </a:r>
            <a:r>
              <a:rPr kumimoji="1" lang="ko-KR" altLang="en-US" sz="1600" smtClean="0">
                <a:latin typeface="+mj-lt"/>
              </a:rPr>
              <a:t>개요</a:t>
            </a:r>
            <a:r>
              <a:rPr kumimoji="1" lang="en-US" altLang="ko-KR" sz="1600" smtClean="0">
                <a:latin typeface="+mj-lt"/>
              </a:rPr>
              <a:t>, </a:t>
            </a:r>
            <a:r>
              <a:rPr kumimoji="1" lang="ko-KR" altLang="en-US" sz="1600" smtClean="0">
                <a:latin typeface="+mj-lt"/>
              </a:rPr>
              <a:t>개발환경</a:t>
            </a:r>
            <a:r>
              <a:rPr kumimoji="1" lang="en-US" altLang="ko-KR" sz="1600" smtClean="0">
                <a:latin typeface="+mj-lt"/>
              </a:rPr>
              <a:t>, </a:t>
            </a:r>
            <a:r>
              <a:rPr kumimoji="1" lang="ko-KR" altLang="en-US" sz="1600" smtClean="0">
                <a:latin typeface="+mj-lt"/>
              </a:rPr>
              <a:t>특이점</a:t>
            </a:r>
            <a:r>
              <a:rPr kumimoji="1" lang="en-US" altLang="ko-KR" sz="1600" smtClean="0">
                <a:latin typeface="+mj-lt"/>
              </a:rPr>
              <a:t>)</a:t>
            </a:r>
            <a:endParaRPr kumimoji="1" lang="ko-KR" alt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78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838425" y="2963538"/>
            <a:ext cx="340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600" b="1" smtClean="0">
                <a:solidFill>
                  <a:schemeClr val="bg1"/>
                </a:solidFill>
                <a:latin typeface="+mj-lt"/>
              </a:rPr>
              <a:t>15. </a:t>
            </a:r>
            <a:r>
              <a:rPr kumimoji="1" lang="ko-KR" altLang="en-US" sz="3600" b="1" smtClean="0">
                <a:solidFill>
                  <a:schemeClr val="bg1"/>
                </a:solidFill>
                <a:latin typeface="+mj-lt"/>
              </a:rPr>
              <a:t>평 활 화</a:t>
            </a:r>
            <a:endParaRPr kumimoji="1" lang="en-US" altLang="ko-KR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3145512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평활화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951029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histo_equalize()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평활화 알고리즘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//1단계 : 히스토그램 생성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[] hist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hist[i]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hist[inImage[i, k]]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//2단계 : 누적 히스토그램 생성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[] sumHist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hist[i];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sumHist[i]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//3단계 : 정규화된 누적히스토그램 생성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//n = (sumHist / (행, 열)) * 255.0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[] normalHist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normalHist[i]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(sumHist[i]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)normalHist[inImage[i, k]];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92025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histo_equalize()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//평활화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 구하기 ---&gt; 알고리즘에 의존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//*** 진짜 영상처리 알고리즘 ***//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//1단계 : 히스토그램 생성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};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hist[inImage[i][k]]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//2단계 : 누적 히스토그램 생성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sumHist[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};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hist[i];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sumHist[i]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//3단계 : 정규화된 누적히스토그램 생성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//n = (sumHist / (행, 열)) * 255.0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normalHist[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};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normalHist[i]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(sumHist[i]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inW))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)normalHist[inImage[i][k]];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//*****************************//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110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3200">
                <a:latin typeface="Arial" panose="020B0604020202020204" pitchFamily="34" charset="0"/>
              </a:rPr>
              <a:t/>
            </a:r>
            <a:br>
              <a:rPr lang="ko-KR" altLang="ko-KR" sz="3200">
                <a:latin typeface="Arial" panose="020B0604020202020204" pitchFamily="34" charset="0"/>
              </a:rPr>
            </a:b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96" y="136037"/>
            <a:ext cx="2919706" cy="29197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20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9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838425" y="2963538"/>
            <a:ext cx="340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600" b="1" smtClean="0">
                <a:solidFill>
                  <a:schemeClr val="bg1"/>
                </a:solidFill>
                <a:latin typeface="+mj-lt"/>
              </a:rPr>
              <a:t>16. </a:t>
            </a:r>
            <a:r>
              <a:rPr kumimoji="1" lang="ko-KR" altLang="en-US" sz="3600" b="1" smtClean="0">
                <a:solidFill>
                  <a:schemeClr val="bg1"/>
                </a:solidFill>
                <a:latin typeface="+mj-lt"/>
              </a:rPr>
              <a:t>엠 보 싱</a:t>
            </a:r>
            <a:endParaRPr kumimoji="1" lang="en-US" altLang="ko-KR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3145512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엠보싱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122802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embossing()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앰보싱 알고리즘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mask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}};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//엠보싱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입출력 메모리 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tmpInput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[inH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inW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tmpOutput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[inH, inW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초기화(0, 127, 평균값)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 --&gt; 임시 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//한점에 대한 마스크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mask[m, 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i,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//마스크의 합계가 0이면, 127 정도 더해주기.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출력 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1283428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embossing()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mask[MSIZE][MSIZE]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 };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//엠보싱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입출력 메모리 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 ] tmpInput = new double[inH + 2, inW + 2];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 ] tmpOutput = new double[inH, inW + 2];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tmpOutput(outH,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초기화(0, 127, 평균값)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 --&gt; 임시 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//한점에 대한 마스크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mask[m][n]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i][n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//마스크의 합계가 0이면, 127 정도 더해주기.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출력 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580" y="136037"/>
            <a:ext cx="2925822" cy="2925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21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2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838425" y="2963538"/>
            <a:ext cx="340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600" b="1" smtClean="0">
                <a:solidFill>
                  <a:schemeClr val="bg1"/>
                </a:solidFill>
                <a:latin typeface="+mj-lt"/>
              </a:rPr>
              <a:t>17. </a:t>
            </a:r>
            <a:r>
              <a:rPr kumimoji="1" lang="ko-KR" altLang="en-US" sz="3600" b="1" smtClean="0">
                <a:solidFill>
                  <a:schemeClr val="bg1"/>
                </a:solidFill>
                <a:latin typeface="+mj-lt"/>
              </a:rPr>
              <a:t>블 러 링</a:t>
            </a:r>
            <a:endParaRPr kumimoji="1" lang="en-US" altLang="ko-KR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3117051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블러링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122802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blurr()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블러핑 알고리즘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mask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}};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//블러링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입출력 메모리 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tmpInput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tmpOutput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초기화(0, 127, 평균값)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 --&gt; 임시 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//한점에 대한 마스크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mask[m, 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i,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////마스크의 합계가 0이면, 127 정도 더해주기.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//for (int i = 0; i &lt; outH; i++)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//{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for (int k = 0; k &lt; outW; k++)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tmpOutput[i, k] += 127;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}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//}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출력 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109876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blurr()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mask[MSIZE][MSIZE]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 };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//블러링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입출력 메모리 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tmpOutput(outH,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초기화(0, 127, 평균값)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 --&gt; 임시 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//한점에 대한 마스크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mask[m][n]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i][n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출력 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580" y="136037"/>
            <a:ext cx="2925822" cy="2925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22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838425" y="2963538"/>
            <a:ext cx="340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600" b="1" smtClean="0">
                <a:solidFill>
                  <a:schemeClr val="bg1"/>
                </a:solidFill>
                <a:latin typeface="+mj-lt"/>
              </a:rPr>
              <a:t>18. </a:t>
            </a:r>
            <a:r>
              <a:rPr kumimoji="1" lang="ko-KR" altLang="en-US" sz="3600" b="1" smtClean="0">
                <a:solidFill>
                  <a:schemeClr val="bg1"/>
                </a:solidFill>
                <a:latin typeface="+mj-lt"/>
              </a:rPr>
              <a:t>샤 프 닝</a:t>
            </a:r>
            <a:endParaRPr kumimoji="1" lang="en-US" altLang="ko-KR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3117051"/>
            <a:ext cx="1702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샤프닝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1283428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sharpening()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샤프닝 알고리즘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//double[,] mask = { { 0, -1, 0 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{-1, 5, -1 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{0, -1, 0 }}; //샤프닝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mask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}};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//샤프닝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입출력 메모리 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tmpInput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tmpOutput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초기화(0, 127, 평균값)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 --&gt; 임시 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//한점에 대한 마스크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mask[m, 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i,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////마스크의 합계가 0이면, 127 정도 더해주기.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//for (int i = 0; i &lt; outH; i++)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//{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for (int k = 0; k &lt; outW; k++)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tmpOutput[i, k] += 127;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}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//}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출력 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113569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sharpening()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 mask[MSIZE][MSIZE] = { { 0, -1, 0 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{-1, 5, -1 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{0, -1, 0 }}; //샤프닝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mask[MSIZE][MSIZE]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9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 };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//샤프닝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입출력 메모리 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tmpOutput(outH,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초기화(0, 127, 평균값)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 --&gt; 임시 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//한점에 대한 마스크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mask[m][n]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i][n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출력 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580" y="136037"/>
            <a:ext cx="2925822" cy="2925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23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4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3020086"/>
            <a:ext cx="340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19.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고주파 필터 샤프닝</a:t>
            </a:r>
            <a:endParaRPr kumimoji="1" lang="en-US" altLang="ko-KR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150562" y="3117051"/>
            <a:ext cx="189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고주파 필터 샤프닝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138191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hpfSharp()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고주파 필터 샤프닝 알고리즘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//double[,] mask = { { 0, -1, 0 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{-1, 5, -1 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{0, -1, 0 }}; //고주파 필터 샤프닝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mask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0.9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}};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//샤프닝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입출력 메모리 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tmpInput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tmpOutput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초기화(0, 127, 평균값)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 --&gt; 임시 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//한점에 대한 마스크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mask[m, 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i,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////마스크의 합계가 0이면, 127 정도 더해주기.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//for (int i = 0; i &lt; outH; i++)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//{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for (int k = 0; k &lt; outW; k++)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tmpOutput[i, k] += 127;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}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//}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출력 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110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3200">
                <a:latin typeface="Arial" panose="020B0604020202020204" pitchFamily="34" charset="0"/>
              </a:rPr>
              <a:t/>
            </a:r>
            <a:br>
              <a:rPr lang="ko-KR" altLang="ko-KR" sz="3200">
                <a:latin typeface="Arial" panose="020B0604020202020204" pitchFamily="34" charset="0"/>
              </a:rPr>
            </a:b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113569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hpfSharp()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 mask[MSIZE][MSIZE] = { { 0, -1, 0 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{-1, 5, -1 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{0, -1, 0 }}; //고주파 필터 샤프닝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mask[MSIZE][MSIZE]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0.9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0.11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 };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//고주파 필터 샤프닝 마스크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입출력 메모리 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tmpOutput(outH,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초기화(0, 127, 평균값)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 --&gt; 임시 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//한점에 대한 마스크 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mask[m][n]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i][n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출력 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38" y="134306"/>
            <a:ext cx="2925822" cy="2925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24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5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3020086"/>
            <a:ext cx="34049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200" b="1" smtClean="0">
                <a:solidFill>
                  <a:schemeClr val="bg1"/>
                </a:solidFill>
                <a:latin typeface="+mj-lt"/>
              </a:rPr>
              <a:t>20. </a:t>
            </a:r>
            <a:r>
              <a:rPr kumimoji="1" lang="ko-KR" altLang="en-US" sz="2200" b="1" smtClean="0">
                <a:solidFill>
                  <a:schemeClr val="bg1"/>
                </a:solidFill>
                <a:latin typeface="+mj-lt"/>
              </a:rPr>
              <a:t>수평 수직 엣지 검출</a:t>
            </a:r>
            <a:endParaRPr kumimoji="1" lang="en-US" altLang="ko-KR" sz="2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971465" y="3099639"/>
            <a:ext cx="189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+mj-lt"/>
              </a:rPr>
              <a:t>수평 수직 엣지 검출</a:t>
            </a:r>
            <a:endParaRPr kumimoji="1" lang="en-US" altLang="ko-KR" sz="1400" b="1" smtClean="0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1541960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vert_hori_edge()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수직 수평 엣지 검출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//중요! 출력영상의 크기를 결정 --&gt; 알고리즘에 따라서 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//출력영상 메모리 할당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mask;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mask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[,]{ 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 };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//수직에지검출마스크1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//mask = new double[,]{ {0,-1,0},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{0,1,0},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{0,0,0} };//수평에지검출마스크2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//입출력 메모리확보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tmpInput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tmpOutput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//입력--&gt;임시입력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mask[m, 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//마스크의 합계에 따라서 127정도를 더해주기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//임시출력 --&gt;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176355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vert_hori_edge()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 **mask;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//mask = (double**)malloc(sizeof(double*) * MSIZE);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//for (int i = 0; i &lt; MSIZE; i++)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//{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mask[i] = (double*)malloc(sizeof(double) * MSIZE);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//}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mask[MSIZE][MSIZE]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 };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//수직에지검출마스크1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 mask[3][3] = { {0,-1,0},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{0,1,0},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{0,0,0} };//수평에지검출마스크2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//입출력 메모리확보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tmpOutput(outH,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 ] tmpInput = new double[inH + 2, inW + 2];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 ] tmpOutput = new double[outH, outW];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//입력--&gt;임시입력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mask[m][n]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m][k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//마스크의 합계에 따라서 127정도를 더해주기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//임시출력 --&gt;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)tmpOutput[i][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52" y="139708"/>
            <a:ext cx="2922764" cy="292276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25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37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3020086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400" b="1" smtClean="0">
                <a:solidFill>
                  <a:schemeClr val="bg1"/>
                </a:solidFill>
                <a:latin typeface="+mj-lt"/>
              </a:rPr>
              <a:t>21. LoG</a:t>
            </a:r>
            <a:endParaRPr kumimoji="1" lang="en-US" altLang="ko-KR" sz="5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630888" y="3117051"/>
            <a:ext cx="7874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latin typeface="+mj-lt"/>
              </a:rPr>
              <a:t>LoG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160351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LoG()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//중요! 출력영상의 크기를 결정 --&gt; 알고리즘에 따라서 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//출력영상 메모리 할당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mask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 };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//입출력 메모리확보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tmpInput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tmpOutput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//입력--&gt;임시입력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mask[m, 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//마스크의 합계에 따라서 127정도를 더해주기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//임시출력 --&gt;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110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3200">
                <a:latin typeface="Arial" panose="020B0604020202020204" pitchFamily="34" charset="0"/>
              </a:rPr>
              <a:t/>
            </a:r>
            <a:br>
              <a:rPr lang="ko-KR" altLang="ko-KR" sz="3200">
                <a:latin typeface="Arial" panose="020B0604020202020204" pitchFamily="34" charset="0"/>
              </a:rPr>
            </a:b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172662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LoG()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 **mask;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//mask = (double**)malloc(sizeof(double*) * MSIZE);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//for (int i = 0; i &lt; MSIZE; i++)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//{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mask[i] = (double*)malloc(sizeof(double) * MSIZE);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//}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 };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//입출력 메모리확보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tmpOutput(outH,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 ] tmpInput = new double[inH + 2, inW + 2];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 ] tmpOutput = new double[outH, outW];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4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//입력--&gt;임시입력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mask[m][n]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m][k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//마스크의 합계에 따라서 127정도를 더해주기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//임시출력 --&gt;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024" y="141078"/>
            <a:ext cx="2919050" cy="29190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26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3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3020086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400" b="1" smtClean="0">
                <a:solidFill>
                  <a:schemeClr val="bg1"/>
                </a:solidFill>
                <a:latin typeface="+mj-lt"/>
              </a:rPr>
              <a:t>22. DoG</a:t>
            </a:r>
            <a:endParaRPr kumimoji="1" lang="en-US" altLang="ko-KR" sz="5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630888" y="3117051"/>
            <a:ext cx="7874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latin typeface="+mj-lt"/>
              </a:rPr>
              <a:t>DoG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91713" y="272534"/>
            <a:ext cx="4507622" cy="1560427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DoG()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//중요! 출력영상의 크기를 결정 --&gt; 알고리즘에 따라서 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//출력영상 메모리 할당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mask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16.0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 };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//입출력 메모리확보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tmpInput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[,] tmpOutput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//입력--&gt;임시입력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mask[m, 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m,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//마스크의 합계에 따라서 127정도를 더해주기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//임시출력 --&gt;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91713" y="689953"/>
            <a:ext cx="4507622" cy="766363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histo_stretch()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//스트레칭 영상 처리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out = (in - low) / (high - low) * 255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low)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low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high)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(high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)low)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)outValue;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1713" y="777903"/>
            <a:ext cx="4507622" cy="178202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DoG()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const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 **mask;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//mask = (double**)malloc(sizeof(double*) * MSIZE);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//for (int i = 0; i &lt; MSIZE; i++)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//{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mask[i] = (double*)malloc(sizeof(double) * MSIZE);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//}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{ 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16.0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5.0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},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} };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//입출력 메모리확보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tmpInput(inH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tmpOutput(outH, vector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&lt;byte&gt;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 ] tmpInput = new double[inH + 2, inW + 2];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//double[, ] tmpOutput = new double[outH, outW];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 입력을 초기화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6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//입력--&gt;임시입력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][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inImage[i][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//회선연산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0.0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m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m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n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MSIZE; n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S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mask[m][ n]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tmpInput[i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m][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n];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S;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//마스크의 합계에 따라서 127정도를 더해주기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tmpOutput[i][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127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//임시출력 --&gt; 출력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(tmpOutput[i][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)tmpOutput[i][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27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92" y="136037"/>
            <a:ext cx="2924091" cy="29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호 3"/>
          <p:cNvSpPr/>
          <p:nvPr/>
        </p:nvSpPr>
        <p:spPr>
          <a:xfrm>
            <a:off x="3518979" y="9497"/>
            <a:ext cx="3082522" cy="6858000"/>
          </a:xfrm>
          <a:prstGeom prst="arc">
            <a:avLst>
              <a:gd name="adj1" fmla="val 16200000"/>
              <a:gd name="adj2" fmla="val 5390441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lvl="0"/>
              <a:t>28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2F1D23-1F87-F048-AEEB-C35E0A7A1D2C}"/>
              </a:ext>
            </a:extLst>
          </p:cNvPr>
          <p:cNvSpPr/>
          <p:nvPr/>
        </p:nvSpPr>
        <p:spPr>
          <a:xfrm>
            <a:off x="125060" y="761055"/>
            <a:ext cx="5177624" cy="5177624"/>
          </a:xfrm>
          <a:prstGeom prst="ellipse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3BAE95C-1E9F-744D-9130-BBCA61A76163}"/>
              </a:ext>
            </a:extLst>
          </p:cNvPr>
          <p:cNvSpPr/>
          <p:nvPr/>
        </p:nvSpPr>
        <p:spPr>
          <a:xfrm>
            <a:off x="6235081" y="2983094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Google Shape;9355;p69">
            <a:extLst>
              <a:ext uri="{FF2B5EF4-FFF2-40B4-BE49-F238E27FC236}">
                <a16:creationId xmlns:a16="http://schemas.microsoft.com/office/drawing/2014/main" id="{BC89445F-6BC3-9C44-8D7D-88F3FE067942}"/>
              </a:ext>
            </a:extLst>
          </p:cNvPr>
          <p:cNvGrpSpPr/>
          <p:nvPr/>
        </p:nvGrpSpPr>
        <p:grpSpPr>
          <a:xfrm>
            <a:off x="6552849" y="3316892"/>
            <a:ext cx="350302" cy="31824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22" name="Google Shape;9356;p69">
              <a:extLst>
                <a:ext uri="{FF2B5EF4-FFF2-40B4-BE49-F238E27FC236}">
                  <a16:creationId xmlns:a16="http://schemas.microsoft.com/office/drawing/2014/main" id="{DA1DF77A-CEB9-CE47-8BAE-B877586015E0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3" name="Google Shape;9357;p69">
              <a:extLst>
                <a:ext uri="{FF2B5EF4-FFF2-40B4-BE49-F238E27FC236}">
                  <a16:creationId xmlns:a16="http://schemas.microsoft.com/office/drawing/2014/main" id="{9452B2DE-6E36-0C46-9DD3-68241DAEA933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3A6658-CDC7-CA46-B6F1-494FA0626969}"/>
              </a:ext>
            </a:extLst>
          </p:cNvPr>
          <p:cNvSpPr txBox="1"/>
          <p:nvPr/>
        </p:nvSpPr>
        <p:spPr>
          <a:xfrm>
            <a:off x="7234177" y="109353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맑은 고딕" panose="020B0503020000020004" pitchFamily="50" charset="-127"/>
                <a:cs typeface="+mn-cs"/>
              </a:rPr>
              <a:t>문 제 점</a:t>
            </a: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369A06-A675-F246-BEBA-57819DFA45DD}"/>
              </a:ext>
            </a:extLst>
          </p:cNvPr>
          <p:cNvSpPr txBox="1"/>
          <p:nvPr/>
        </p:nvSpPr>
        <p:spPr>
          <a:xfrm>
            <a:off x="7156231" y="541717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맑은 고딕" panose="020B0503020000020004" pitchFamily="50" charset="-127"/>
                <a:cs typeface="+mn-cs"/>
              </a:rPr>
              <a:t>느 낀 점</a:t>
            </a: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78970-DA95-CC41-BDF3-458EAB1FE759}"/>
              </a:ext>
            </a:extLst>
          </p:cNvPr>
          <p:cNvSpPr txBox="1"/>
          <p:nvPr/>
        </p:nvSpPr>
        <p:spPr>
          <a:xfrm>
            <a:off x="7508251" y="325535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맑은 고딕" panose="020B0503020000020004" pitchFamily="50" charset="-127"/>
                <a:cs typeface="+mn-cs"/>
              </a:rPr>
              <a:t>향후 발전</a:t>
            </a: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FB59AA8-A456-F04D-9F40-250A289BBD22}"/>
              </a:ext>
            </a:extLst>
          </p:cNvPr>
          <p:cNvSpPr/>
          <p:nvPr/>
        </p:nvSpPr>
        <p:spPr>
          <a:xfrm>
            <a:off x="5953794" y="5118501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Google Shape;9283;p69">
            <a:extLst>
              <a:ext uri="{FF2B5EF4-FFF2-40B4-BE49-F238E27FC236}">
                <a16:creationId xmlns:a16="http://schemas.microsoft.com/office/drawing/2014/main" id="{1CA7228F-8531-204B-B0DE-5D02A3336538}"/>
              </a:ext>
            </a:extLst>
          </p:cNvPr>
          <p:cNvSpPr/>
          <p:nvPr/>
        </p:nvSpPr>
        <p:spPr>
          <a:xfrm>
            <a:off x="6266495" y="5436338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CA494D-749D-304D-B589-26BC13D32E02}"/>
              </a:ext>
            </a:extLst>
          </p:cNvPr>
          <p:cNvSpPr/>
          <p:nvPr/>
        </p:nvSpPr>
        <p:spPr>
          <a:xfrm>
            <a:off x="5972320" y="761055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Google Shape;9277;p69">
            <a:extLst>
              <a:ext uri="{FF2B5EF4-FFF2-40B4-BE49-F238E27FC236}">
                <a16:creationId xmlns:a16="http://schemas.microsoft.com/office/drawing/2014/main" id="{2A4CA4AD-9C99-D545-976A-35291FC1D94D}"/>
              </a:ext>
            </a:extLst>
          </p:cNvPr>
          <p:cNvGrpSpPr/>
          <p:nvPr/>
        </p:nvGrpSpPr>
        <p:grpSpPr>
          <a:xfrm>
            <a:off x="6317496" y="1079263"/>
            <a:ext cx="342486" cy="349421"/>
            <a:chOff x="-65129934" y="2646800"/>
            <a:chExt cx="311125" cy="317425"/>
          </a:xfrm>
          <a:solidFill>
            <a:schemeClr val="bg1"/>
          </a:solidFill>
        </p:grpSpPr>
        <p:sp>
          <p:nvSpPr>
            <p:cNvPr id="18" name="Google Shape;9279;p69">
              <a:extLst>
                <a:ext uri="{FF2B5EF4-FFF2-40B4-BE49-F238E27FC236}">
                  <a16:creationId xmlns:a16="http://schemas.microsoft.com/office/drawing/2014/main" id="{E74DC017-575B-2749-91B6-3F811B726518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17" name="Google Shape;9278;p69">
              <a:extLst>
                <a:ext uri="{FF2B5EF4-FFF2-40B4-BE49-F238E27FC236}">
                  <a16:creationId xmlns:a16="http://schemas.microsoft.com/office/drawing/2014/main" id="{24B54DF7-AC63-3248-9DF7-0CAAF8A7D847}"/>
                </a:ext>
              </a:extLst>
            </p:cNvPr>
            <p:cNvSpPr/>
            <p:nvPr/>
          </p:nvSpPr>
          <p:spPr>
            <a:xfrm>
              <a:off x="-65129934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87486" y="2513251"/>
            <a:ext cx="2526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03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마 무 리</a:t>
            </a:r>
            <a:endParaRPr kumimoji="1" lang="ko-KR" altLang="en-US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9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268080" y="136037"/>
            <a:ext cx="7638170" cy="309757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1" y="243184"/>
            <a:ext cx="1860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03.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마 무 리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809274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5400" b="1" smtClean="0">
                <a:solidFill>
                  <a:schemeClr val="bg1"/>
                </a:solidFill>
                <a:latin typeface="+mj-lt"/>
              </a:rPr>
              <a:t>문 제 점</a:t>
            </a:r>
            <a:endParaRPr kumimoji="1" lang="en-US" altLang="ko-KR" sz="5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544077" y="295897"/>
            <a:ext cx="3047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1.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회전 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90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이상시 에러 발생</a:t>
            </a:r>
            <a:endParaRPr kumimoji="1"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671" y="763534"/>
            <a:ext cx="5140830" cy="200182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268080" y="3393475"/>
            <a:ext cx="7638170" cy="2969225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544076" y="3553335"/>
            <a:ext cx="3304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1.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확대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/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축소 소수점 입력시 에러 발생</a:t>
            </a:r>
            <a:endParaRPr kumimoji="1"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671" y="4020972"/>
            <a:ext cx="5140830" cy="2001823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29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4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호 3"/>
          <p:cNvSpPr/>
          <p:nvPr/>
        </p:nvSpPr>
        <p:spPr>
          <a:xfrm>
            <a:off x="3518979" y="9497"/>
            <a:ext cx="3082522" cy="6858000"/>
          </a:xfrm>
          <a:prstGeom prst="arc">
            <a:avLst>
              <a:gd name="adj1" fmla="val 16200000"/>
              <a:gd name="adj2" fmla="val 5390441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3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2F1D23-1F87-F048-AEEB-C35E0A7A1D2C}"/>
              </a:ext>
            </a:extLst>
          </p:cNvPr>
          <p:cNvSpPr/>
          <p:nvPr/>
        </p:nvSpPr>
        <p:spPr>
          <a:xfrm>
            <a:off x="125060" y="761055"/>
            <a:ext cx="5177624" cy="5177624"/>
          </a:xfrm>
          <a:prstGeom prst="ellipse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0" b="1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3BAE95C-1E9F-744D-9130-BBCA61A76163}"/>
              </a:ext>
            </a:extLst>
          </p:cNvPr>
          <p:cNvSpPr/>
          <p:nvPr/>
        </p:nvSpPr>
        <p:spPr>
          <a:xfrm>
            <a:off x="6283733" y="2786458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1" name="Google Shape;9355;p69">
            <a:extLst>
              <a:ext uri="{FF2B5EF4-FFF2-40B4-BE49-F238E27FC236}">
                <a16:creationId xmlns:a16="http://schemas.microsoft.com/office/drawing/2014/main" id="{BC89445F-6BC3-9C44-8D7D-88F3FE067942}"/>
              </a:ext>
            </a:extLst>
          </p:cNvPr>
          <p:cNvGrpSpPr/>
          <p:nvPr/>
        </p:nvGrpSpPr>
        <p:grpSpPr>
          <a:xfrm>
            <a:off x="6601501" y="3120256"/>
            <a:ext cx="350302" cy="31824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22" name="Google Shape;9356;p69">
              <a:extLst>
                <a:ext uri="{FF2B5EF4-FFF2-40B4-BE49-F238E27FC236}">
                  <a16:creationId xmlns:a16="http://schemas.microsoft.com/office/drawing/2014/main" id="{DA1DF77A-CEB9-CE47-8BAE-B877586015E0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57;p69">
              <a:extLst>
                <a:ext uri="{FF2B5EF4-FFF2-40B4-BE49-F238E27FC236}">
                  <a16:creationId xmlns:a16="http://schemas.microsoft.com/office/drawing/2014/main" id="{9452B2DE-6E36-0C46-9DD3-68241DAEA933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3A6658-CDC7-CA46-B6F1-494FA0626969}"/>
              </a:ext>
            </a:extLst>
          </p:cNvPr>
          <p:cNvSpPr txBox="1"/>
          <p:nvPr/>
        </p:nvSpPr>
        <p:spPr>
          <a:xfrm>
            <a:off x="7052671" y="136784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Bell MT" panose="02020503060305020303" pitchFamily="18" charset="0"/>
              </a:rPr>
              <a:t>개 요</a:t>
            </a:r>
            <a:endParaRPr kumimoji="1" lang="ko-KR" altLang="en-US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369A06-A675-F246-BEBA-57819DFA45DD}"/>
              </a:ext>
            </a:extLst>
          </p:cNvPr>
          <p:cNvSpPr txBox="1"/>
          <p:nvPr/>
        </p:nvSpPr>
        <p:spPr>
          <a:xfrm>
            <a:off x="7210448" y="48215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Bell MT" panose="02020503060305020303" pitchFamily="18" charset="0"/>
              </a:rPr>
              <a:t>특이점</a:t>
            </a:r>
            <a:endParaRPr kumimoji="1" lang="ko-KR" altLang="en-US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78970-DA95-CC41-BDF3-458EAB1FE759}"/>
              </a:ext>
            </a:extLst>
          </p:cNvPr>
          <p:cNvSpPr txBox="1"/>
          <p:nvPr/>
        </p:nvSpPr>
        <p:spPr>
          <a:xfrm>
            <a:off x="7556903" y="305871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Bell MT" panose="02020503060305020303" pitchFamily="18" charset="0"/>
              </a:rPr>
              <a:t>개발 환경</a:t>
            </a:r>
            <a:endParaRPr kumimoji="1" lang="ko-KR" altLang="en-US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FB59AA8-A456-F04D-9F40-250A289BBD22}"/>
              </a:ext>
            </a:extLst>
          </p:cNvPr>
          <p:cNvSpPr/>
          <p:nvPr/>
        </p:nvSpPr>
        <p:spPr>
          <a:xfrm>
            <a:off x="6008011" y="4522906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Google Shape;9283;p69">
            <a:extLst>
              <a:ext uri="{FF2B5EF4-FFF2-40B4-BE49-F238E27FC236}">
                <a16:creationId xmlns:a16="http://schemas.microsoft.com/office/drawing/2014/main" id="{1CA7228F-8531-204B-B0DE-5D02A3336538}"/>
              </a:ext>
            </a:extLst>
          </p:cNvPr>
          <p:cNvSpPr/>
          <p:nvPr/>
        </p:nvSpPr>
        <p:spPr>
          <a:xfrm>
            <a:off x="6320712" y="4840743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CA494D-749D-304D-B589-26BC13D32E02}"/>
              </a:ext>
            </a:extLst>
          </p:cNvPr>
          <p:cNvSpPr/>
          <p:nvPr/>
        </p:nvSpPr>
        <p:spPr>
          <a:xfrm>
            <a:off x="5790814" y="1035372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6" name="Google Shape;9277;p69">
            <a:extLst>
              <a:ext uri="{FF2B5EF4-FFF2-40B4-BE49-F238E27FC236}">
                <a16:creationId xmlns:a16="http://schemas.microsoft.com/office/drawing/2014/main" id="{2A4CA4AD-9C99-D545-976A-35291FC1D94D}"/>
              </a:ext>
            </a:extLst>
          </p:cNvPr>
          <p:cNvGrpSpPr/>
          <p:nvPr/>
        </p:nvGrpSpPr>
        <p:grpSpPr>
          <a:xfrm>
            <a:off x="6135990" y="1353580"/>
            <a:ext cx="342486" cy="349421"/>
            <a:chOff x="-65129934" y="2646800"/>
            <a:chExt cx="311125" cy="317425"/>
          </a:xfrm>
          <a:solidFill>
            <a:schemeClr val="bg1"/>
          </a:solidFill>
        </p:grpSpPr>
        <p:sp>
          <p:nvSpPr>
            <p:cNvPr id="18" name="Google Shape;9279;p69">
              <a:extLst>
                <a:ext uri="{FF2B5EF4-FFF2-40B4-BE49-F238E27FC236}">
                  <a16:creationId xmlns:a16="http://schemas.microsoft.com/office/drawing/2014/main" id="{E74DC017-575B-2749-91B6-3F811B726518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78;p69">
              <a:extLst>
                <a:ext uri="{FF2B5EF4-FFF2-40B4-BE49-F238E27FC236}">
                  <a16:creationId xmlns:a16="http://schemas.microsoft.com/office/drawing/2014/main" id="{24B54DF7-AC63-3248-9DF7-0CAAF8A7D847}"/>
                </a:ext>
              </a:extLst>
            </p:cNvPr>
            <p:cNvSpPr/>
            <p:nvPr/>
          </p:nvSpPr>
          <p:spPr>
            <a:xfrm>
              <a:off x="-65129934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87486" y="2513251"/>
            <a:ext cx="2526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b="1">
                <a:solidFill>
                  <a:schemeClr val="bg1"/>
                </a:solidFill>
              </a:rPr>
              <a:t>Part 01 </a:t>
            </a:r>
            <a:endParaRPr kumimoji="1" lang="en-US" altLang="ko-KR" sz="4800" b="1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4800" b="1" smtClean="0">
                <a:solidFill>
                  <a:schemeClr val="bg1"/>
                </a:solidFill>
              </a:rPr>
              <a:t>Intro</a:t>
            </a:r>
            <a:endParaRPr kumimoji="1" lang="en-US" altLang="ko-KR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310576" y="1973630"/>
            <a:ext cx="7585417" cy="2673237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1" y="243184"/>
            <a:ext cx="1860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03.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마 무 리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809274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5400" b="1" smtClean="0">
                <a:solidFill>
                  <a:schemeClr val="bg1"/>
                </a:solidFill>
                <a:latin typeface="+mj-lt"/>
              </a:rPr>
              <a:t>향후발전</a:t>
            </a:r>
            <a:endParaRPr kumimoji="1" lang="en-US" altLang="ko-KR" sz="5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703803" y="2310823"/>
            <a:ext cx="4167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1.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이동 시 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X, Y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값 받기</a:t>
            </a:r>
            <a:endParaRPr kumimoji="1" lang="en-US" altLang="ko-KR" sz="2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703803" y="3214328"/>
            <a:ext cx="4167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3.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샤프닝 시 값 입력 받기</a:t>
            </a:r>
            <a:endParaRPr kumimoji="1" lang="en-US" altLang="ko-KR" sz="2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703802" y="3656168"/>
            <a:ext cx="4167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>
                <a:solidFill>
                  <a:schemeClr val="bg1"/>
                </a:solidFill>
                <a:latin typeface="+mj-lt"/>
              </a:rPr>
              <a:t>4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블러링 시 값 입력 받기</a:t>
            </a:r>
            <a:endParaRPr kumimoji="1" lang="en-US" altLang="ko-KR" sz="2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703803" y="2772488"/>
            <a:ext cx="4167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2.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회전 시 화질 저하 문제</a:t>
            </a:r>
            <a:endParaRPr kumimoji="1" lang="en-US" altLang="ko-KR" sz="2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30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18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259288" y="1723833"/>
            <a:ext cx="7638170" cy="309757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1" y="243184"/>
            <a:ext cx="1860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03.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마 무 리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809274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5400" b="1" smtClean="0">
                <a:solidFill>
                  <a:schemeClr val="bg1"/>
                </a:solidFill>
                <a:latin typeface="+mj-lt"/>
              </a:rPr>
              <a:t>느 낀 점</a:t>
            </a:r>
            <a:endParaRPr kumimoji="1" lang="en-US" altLang="ko-KR" sz="5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535285" y="1896097"/>
            <a:ext cx="30476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1. </a:t>
            </a:r>
            <a:r>
              <a:rPr kumimoji="1" lang="ko-KR" altLang="en-US" sz="1400" b="1">
                <a:solidFill>
                  <a:schemeClr val="bg1"/>
                </a:solidFill>
              </a:rPr>
              <a:t>간단한 에러</a:t>
            </a:r>
            <a:r>
              <a:rPr kumimoji="1" lang="en-US" altLang="ko-KR" sz="1400" b="1">
                <a:solidFill>
                  <a:schemeClr val="bg1"/>
                </a:solidFill>
              </a:rPr>
              <a:t>, </a:t>
            </a:r>
            <a:r>
              <a:rPr kumimoji="1" lang="ko-KR" altLang="en-US" sz="1400" b="1">
                <a:solidFill>
                  <a:schemeClr val="bg1"/>
                </a:solidFill>
              </a:rPr>
              <a:t>동작 오류가 많이 발생하였다</a:t>
            </a:r>
            <a:r>
              <a:rPr kumimoji="1" lang="en-US" altLang="ko-KR" sz="1400" b="1">
                <a:solidFill>
                  <a:schemeClr val="bg1"/>
                </a:solidFill>
              </a:rPr>
              <a:t>. (ex. </a:t>
            </a:r>
            <a:r>
              <a:rPr kumimoji="1" lang="ko-KR" altLang="en-US" sz="1400" b="1">
                <a:solidFill>
                  <a:schemeClr val="bg1"/>
                </a:solidFill>
              </a:rPr>
              <a:t>오버플로우</a:t>
            </a:r>
            <a:r>
              <a:rPr kumimoji="1" lang="en-US" altLang="ko-KR" sz="1400" b="1">
                <a:solidFill>
                  <a:schemeClr val="bg1"/>
                </a:solidFill>
              </a:rPr>
              <a:t>, </a:t>
            </a:r>
            <a:r>
              <a:rPr kumimoji="1" lang="ko-KR" altLang="en-US" sz="1400" b="1">
                <a:solidFill>
                  <a:schemeClr val="bg1"/>
                </a:solidFill>
              </a:rPr>
              <a:t>동적할당 완료 시 삭제하기 등</a:t>
            </a:r>
            <a:r>
              <a:rPr kumimoji="1" lang="en-US" altLang="ko-KR" sz="14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535284" y="2711006"/>
            <a:ext cx="64814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2.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코드 간결성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,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주석의 중요성</a:t>
            </a:r>
            <a:endParaRPr kumimoji="1" lang="en-US" altLang="ko-KR" sz="1400" b="1" smtClean="0">
              <a:solidFill>
                <a:schemeClr val="bg1"/>
              </a:solidFill>
              <a:latin typeface="+mj-lt"/>
            </a:endParaRPr>
          </a:p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  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코드가 계속 추가되면 본인 코드도 못 알아보는 경우가 발생하였다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kumimoji="1" lang="en-US" altLang="ko-KR" sz="1400" b="1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 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주석을 항상 다는 습관을 가지고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,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간결하게 프로그래밍해야하겠다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31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6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A22DCD-A370-A143-A083-D2832BA27DF5}"/>
              </a:ext>
            </a:extLst>
          </p:cNvPr>
          <p:cNvSpPr txBox="1"/>
          <p:nvPr/>
        </p:nvSpPr>
        <p:spPr>
          <a:xfrm>
            <a:off x="4635536" y="3152001"/>
            <a:ext cx="2920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Bell MT" panose="02020503060305020303" pitchFamily="18" charset="0"/>
              </a:rPr>
              <a:t>THANK YOU </a:t>
            </a:r>
            <a:r>
              <a:rPr kumimoji="1" lang="en-US" altLang="ko-KR" sz="3000" dirty="0">
                <a:latin typeface="Bell MT" panose="02020503060305020303" pitchFamily="18" charset="0"/>
                <a:sym typeface="Wingdings" pitchFamily="2" charset="2"/>
              </a:rPr>
              <a:t></a:t>
            </a:r>
            <a:endParaRPr kumimoji="1" lang="ko-KR" altLang="en-US" sz="30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6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od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4" y="0"/>
            <a:ext cx="12192813" cy="68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ea"/>
                <a:ea typeface="+mj-ea"/>
              </a:rPr>
              <a:t>Part 01. INTRO</a:t>
            </a:r>
            <a:endParaRPr lang="ko-KR" altLang="en-US" sz="1600" b="1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287903"/>
            <a:ext cx="35333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b="1" smtClean="0">
                <a:solidFill>
                  <a:schemeClr val="bg1"/>
                </a:solidFill>
                <a:latin typeface="Bell MT" panose="02020503060305020303" pitchFamily="18" charset="0"/>
              </a:rPr>
              <a:t>2.    </a:t>
            </a:r>
            <a:r>
              <a:rPr kumimoji="1" lang="ko-KR" altLang="en-US" sz="2000" b="1" smtClean="0">
                <a:solidFill>
                  <a:schemeClr val="bg1"/>
                </a:solidFill>
                <a:latin typeface="Bell MT" panose="02020503060305020303" pitchFamily="18" charset="0"/>
              </a:rPr>
              <a:t>개발 환경</a:t>
            </a:r>
            <a:endParaRPr kumimoji="1" lang="en-US" altLang="ko-KR" sz="2000" b="1" smtClean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altLang="ko-KR" sz="1600" b="1">
                <a:solidFill>
                  <a:schemeClr val="bg1"/>
                </a:solidFill>
              </a:rPr>
              <a:t> </a:t>
            </a:r>
            <a:r>
              <a:rPr lang="en-US" altLang="ko-KR" sz="1600" b="1" smtClean="0">
                <a:solidFill>
                  <a:schemeClr val="bg1"/>
                </a:solidFill>
              </a:rPr>
              <a:t>   </a:t>
            </a:r>
            <a:r>
              <a:rPr lang="ko-KR" altLang="en-US" sz="1600" b="1" smtClean="0">
                <a:solidFill>
                  <a:schemeClr val="bg1"/>
                </a:solidFill>
              </a:rPr>
              <a:t>운영체제</a:t>
            </a:r>
            <a:r>
              <a:rPr lang="en-US" altLang="ko-KR" sz="1600" b="1" smtClean="0">
                <a:solidFill>
                  <a:schemeClr val="bg1"/>
                </a:solidFill>
              </a:rPr>
              <a:t> : WINDOW 10</a:t>
            </a:r>
          </a:p>
          <a:p>
            <a:r>
              <a:rPr lang="en-US" altLang="ko-KR" sz="1600" b="1">
                <a:solidFill>
                  <a:schemeClr val="bg1"/>
                </a:solidFill>
              </a:rPr>
              <a:t> </a:t>
            </a:r>
            <a:r>
              <a:rPr lang="en-US" altLang="ko-KR" sz="1600" b="1" smtClean="0">
                <a:solidFill>
                  <a:schemeClr val="bg1"/>
                </a:solidFill>
              </a:rPr>
              <a:t>   </a:t>
            </a:r>
            <a:r>
              <a:rPr lang="ko-KR" altLang="en-US" sz="1600" b="1" smtClean="0">
                <a:solidFill>
                  <a:schemeClr val="bg1"/>
                </a:solidFill>
              </a:rPr>
              <a:t>환경</a:t>
            </a:r>
            <a:r>
              <a:rPr lang="en-US" altLang="ko-KR" sz="1600" b="1" smtClean="0">
                <a:solidFill>
                  <a:schemeClr val="bg1"/>
                </a:solidFill>
              </a:rPr>
              <a:t>: Visual studio 2022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3710664"/>
            <a:ext cx="3533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b="1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r>
              <a:rPr kumimoji="1" lang="en-US" altLang="ko-KR" sz="2000" b="1" smtClean="0">
                <a:solidFill>
                  <a:schemeClr val="bg1"/>
                </a:solidFill>
                <a:latin typeface="Bell MT" panose="02020503060305020303" pitchFamily="18" charset="0"/>
              </a:rPr>
              <a:t>.     </a:t>
            </a:r>
            <a:r>
              <a:rPr kumimoji="1" lang="ko-KR" altLang="en-US" sz="2000" b="1" smtClean="0">
                <a:solidFill>
                  <a:schemeClr val="bg1"/>
                </a:solidFill>
                <a:latin typeface="Bell MT" panose="02020503060305020303" pitchFamily="18" charset="0"/>
              </a:rPr>
              <a:t>특이점</a:t>
            </a:r>
            <a:endParaRPr kumimoji="1" lang="en-US" altLang="ko-KR" sz="2000" b="1" smtClean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altLang="ko-KR" sz="2000" b="1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  </a:t>
            </a:r>
            <a:r>
              <a:rPr lang="en-US" altLang="ko-KR" sz="1400" b="1" smtClean="0">
                <a:solidFill>
                  <a:schemeClr val="bg1"/>
                </a:solidFill>
              </a:rPr>
              <a:t>RAW </a:t>
            </a:r>
            <a:r>
              <a:rPr lang="ko-KR" altLang="en-US" sz="1400" b="1" smtClean="0">
                <a:solidFill>
                  <a:schemeClr val="bg1"/>
                </a:solidFill>
              </a:rPr>
              <a:t>파일 영상처리</a:t>
            </a:r>
            <a:endParaRPr lang="en-US" altLang="ko-KR" sz="1400" b="1" smtClean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1111943"/>
            <a:ext cx="3533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000" b="1" smtClean="0">
                <a:solidFill>
                  <a:schemeClr val="bg1"/>
                </a:solidFill>
                <a:latin typeface="Bell MT" panose="02020503060305020303" pitchFamily="18" charset="0"/>
              </a:rPr>
              <a:t> 개 요</a:t>
            </a:r>
            <a:r>
              <a:rPr lang="en-US" altLang="ko-KR" sz="2000" b="1" smtClean="0"/>
              <a:t> </a:t>
            </a:r>
          </a:p>
          <a:p>
            <a:r>
              <a:rPr lang="en-US" altLang="ko-KR" sz="2000" b="1" smtClean="0"/>
              <a:t>   </a:t>
            </a:r>
            <a:r>
              <a:rPr lang="ko-KR" altLang="en-US" sz="1600" b="1" smtClean="0">
                <a:solidFill>
                  <a:schemeClr val="bg1"/>
                </a:solidFill>
              </a:rPr>
              <a:t>다양한 영상처리 작업</a:t>
            </a:r>
            <a:endParaRPr lang="en-US" altLang="ko-KR" sz="1600" b="1" smtClean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01" y="304790"/>
            <a:ext cx="1399799" cy="16143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19" y="304789"/>
            <a:ext cx="1614307" cy="16143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657" y="2028050"/>
            <a:ext cx="1005296" cy="10052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198" y="2039875"/>
            <a:ext cx="980655" cy="98257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5960" y="2039876"/>
            <a:ext cx="997264" cy="9992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3317" y="2041605"/>
            <a:ext cx="992775" cy="9927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6092" y="2037963"/>
            <a:ext cx="994193" cy="99419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6993" y="2035740"/>
            <a:ext cx="996068" cy="9960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8662" y="3022446"/>
            <a:ext cx="1000292" cy="10002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3056" y="3022446"/>
            <a:ext cx="996798" cy="99679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9853" y="3039088"/>
            <a:ext cx="994396" cy="99439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3224" y="3041089"/>
            <a:ext cx="997006" cy="9970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9206" y="3039089"/>
            <a:ext cx="984422" cy="9844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93627" y="3039088"/>
            <a:ext cx="989434" cy="9894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95764" y="4020704"/>
            <a:ext cx="1017057" cy="10170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39692" y="4050126"/>
            <a:ext cx="982570" cy="98257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03396" y="4016841"/>
            <a:ext cx="1015855" cy="101585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3224" y="4044804"/>
            <a:ext cx="1010561" cy="101056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09205" y="4025881"/>
            <a:ext cx="1015289" cy="101528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97765" y="4026106"/>
            <a:ext cx="984198" cy="9841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95764" y="5037761"/>
            <a:ext cx="1023434" cy="102343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19198" y="5032696"/>
            <a:ext cx="1015023" cy="101502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7996" y="5032696"/>
            <a:ext cx="1010424" cy="101042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57655" y="5041170"/>
            <a:ext cx="1001950" cy="100195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48248" y="5035501"/>
            <a:ext cx="1001311" cy="100131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65335" y="5010304"/>
            <a:ext cx="1013927" cy="101392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4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호 3"/>
          <p:cNvSpPr/>
          <p:nvPr/>
        </p:nvSpPr>
        <p:spPr>
          <a:xfrm>
            <a:off x="3518979" y="9497"/>
            <a:ext cx="3082522" cy="6858000"/>
          </a:xfrm>
          <a:prstGeom prst="arc">
            <a:avLst>
              <a:gd name="adj1" fmla="val 16200000"/>
              <a:gd name="adj2" fmla="val 5390441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5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2F1D23-1F87-F048-AEEB-C35E0A7A1D2C}"/>
              </a:ext>
            </a:extLst>
          </p:cNvPr>
          <p:cNvSpPr/>
          <p:nvPr/>
        </p:nvSpPr>
        <p:spPr>
          <a:xfrm>
            <a:off x="125060" y="761055"/>
            <a:ext cx="5177624" cy="5177624"/>
          </a:xfrm>
          <a:prstGeom prst="ellipse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0" b="1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3BAE95C-1E9F-744D-9130-BBCA61A76163}"/>
              </a:ext>
            </a:extLst>
          </p:cNvPr>
          <p:cNvSpPr/>
          <p:nvPr/>
        </p:nvSpPr>
        <p:spPr>
          <a:xfrm>
            <a:off x="6112457" y="1384560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1" name="Google Shape;9355;p69">
            <a:extLst>
              <a:ext uri="{FF2B5EF4-FFF2-40B4-BE49-F238E27FC236}">
                <a16:creationId xmlns:a16="http://schemas.microsoft.com/office/drawing/2014/main" id="{BC89445F-6BC3-9C44-8D7D-88F3FE067942}"/>
              </a:ext>
            </a:extLst>
          </p:cNvPr>
          <p:cNvGrpSpPr/>
          <p:nvPr/>
        </p:nvGrpSpPr>
        <p:grpSpPr>
          <a:xfrm>
            <a:off x="6430225" y="1718358"/>
            <a:ext cx="350302" cy="31824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22" name="Google Shape;9356;p69">
              <a:extLst>
                <a:ext uri="{FF2B5EF4-FFF2-40B4-BE49-F238E27FC236}">
                  <a16:creationId xmlns:a16="http://schemas.microsoft.com/office/drawing/2014/main" id="{DA1DF77A-CEB9-CE47-8BAE-B877586015E0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57;p69">
              <a:extLst>
                <a:ext uri="{FF2B5EF4-FFF2-40B4-BE49-F238E27FC236}">
                  <a16:creationId xmlns:a16="http://schemas.microsoft.com/office/drawing/2014/main" id="{9452B2DE-6E36-0C46-9DD3-68241DAEA933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3A6658-CDC7-CA46-B6F1-494FA0626969}"/>
              </a:ext>
            </a:extLst>
          </p:cNvPr>
          <p:cNvSpPr txBox="1"/>
          <p:nvPr/>
        </p:nvSpPr>
        <p:spPr>
          <a:xfrm>
            <a:off x="6904911" y="53572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Bell MT" panose="02020503060305020303" pitchFamily="18" charset="0"/>
              </a:rPr>
              <a:t>반 전</a:t>
            </a:r>
            <a:endParaRPr kumimoji="1" lang="ko-KR" altLang="en-US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369A06-A675-F246-BEBA-57819DFA45DD}"/>
              </a:ext>
            </a:extLst>
          </p:cNvPr>
          <p:cNvSpPr txBox="1"/>
          <p:nvPr/>
        </p:nvSpPr>
        <p:spPr>
          <a:xfrm>
            <a:off x="7505428" y="292518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Bell MT" panose="02020503060305020303" pitchFamily="18" charset="0"/>
              </a:rPr>
              <a:t>회 전</a:t>
            </a:r>
            <a:endParaRPr kumimoji="1" lang="ko-KR" altLang="en-US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78970-DA95-CC41-BDF3-458EAB1FE759}"/>
              </a:ext>
            </a:extLst>
          </p:cNvPr>
          <p:cNvSpPr txBox="1"/>
          <p:nvPr/>
        </p:nvSpPr>
        <p:spPr>
          <a:xfrm>
            <a:off x="7385627" y="165681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Bell MT" panose="02020503060305020303" pitchFamily="18" charset="0"/>
              </a:rPr>
              <a:t>흑 백</a:t>
            </a:r>
            <a:endParaRPr kumimoji="1" lang="ko-KR" altLang="en-US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FB59AA8-A456-F04D-9F40-250A289BBD22}"/>
              </a:ext>
            </a:extLst>
          </p:cNvPr>
          <p:cNvSpPr/>
          <p:nvPr/>
        </p:nvSpPr>
        <p:spPr>
          <a:xfrm>
            <a:off x="6302991" y="2626511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Google Shape;9283;p69">
            <a:extLst>
              <a:ext uri="{FF2B5EF4-FFF2-40B4-BE49-F238E27FC236}">
                <a16:creationId xmlns:a16="http://schemas.microsoft.com/office/drawing/2014/main" id="{1CA7228F-8531-204B-B0DE-5D02A3336538}"/>
              </a:ext>
            </a:extLst>
          </p:cNvPr>
          <p:cNvSpPr/>
          <p:nvPr/>
        </p:nvSpPr>
        <p:spPr>
          <a:xfrm>
            <a:off x="6615692" y="2944348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CA494D-749D-304D-B589-26BC13D32E02}"/>
              </a:ext>
            </a:extLst>
          </p:cNvPr>
          <p:cNvSpPr/>
          <p:nvPr/>
        </p:nvSpPr>
        <p:spPr>
          <a:xfrm>
            <a:off x="5643054" y="203252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6" name="Google Shape;9277;p69">
            <a:extLst>
              <a:ext uri="{FF2B5EF4-FFF2-40B4-BE49-F238E27FC236}">
                <a16:creationId xmlns:a16="http://schemas.microsoft.com/office/drawing/2014/main" id="{2A4CA4AD-9C99-D545-976A-35291FC1D94D}"/>
              </a:ext>
            </a:extLst>
          </p:cNvPr>
          <p:cNvGrpSpPr/>
          <p:nvPr/>
        </p:nvGrpSpPr>
        <p:grpSpPr>
          <a:xfrm>
            <a:off x="5988230" y="521460"/>
            <a:ext cx="342486" cy="349421"/>
            <a:chOff x="-65129934" y="2646800"/>
            <a:chExt cx="311125" cy="317425"/>
          </a:xfrm>
          <a:solidFill>
            <a:schemeClr val="bg1"/>
          </a:solidFill>
        </p:grpSpPr>
        <p:sp>
          <p:nvSpPr>
            <p:cNvPr id="18" name="Google Shape;9279;p69">
              <a:extLst>
                <a:ext uri="{FF2B5EF4-FFF2-40B4-BE49-F238E27FC236}">
                  <a16:creationId xmlns:a16="http://schemas.microsoft.com/office/drawing/2014/main" id="{E74DC017-575B-2749-91B6-3F811B726518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78;p69">
              <a:extLst>
                <a:ext uri="{FF2B5EF4-FFF2-40B4-BE49-F238E27FC236}">
                  <a16:creationId xmlns:a16="http://schemas.microsoft.com/office/drawing/2014/main" id="{24B54DF7-AC63-3248-9DF7-0CAAF8A7D847}"/>
                </a:ext>
              </a:extLst>
            </p:cNvPr>
            <p:cNvSpPr/>
            <p:nvPr/>
          </p:nvSpPr>
          <p:spPr>
            <a:xfrm>
              <a:off x="-65129934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87485" y="2513251"/>
            <a:ext cx="25268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  <a:latin typeface="+mj-lt"/>
              </a:rPr>
              <a:t>Part 02 </a:t>
            </a:r>
          </a:p>
          <a:p>
            <a:pPr algn="ctr"/>
            <a:r>
              <a:rPr kumimoji="1" lang="ko-KR" altLang="en-US" sz="48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ko-KR" altLang="en-US" sz="6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3A6658-CDC7-CA46-B6F1-494FA0626969}"/>
              </a:ext>
            </a:extLst>
          </p:cNvPr>
          <p:cNvSpPr txBox="1"/>
          <p:nvPr/>
        </p:nvSpPr>
        <p:spPr>
          <a:xfrm>
            <a:off x="7549465" y="42009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Bell MT" panose="02020503060305020303" pitchFamily="18" charset="0"/>
              </a:rPr>
              <a:t>스트레칭</a:t>
            </a:r>
            <a:endParaRPr kumimoji="1" lang="ko-KR" altLang="en-US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CA494D-749D-304D-B589-26BC13D32E02}"/>
              </a:ext>
            </a:extLst>
          </p:cNvPr>
          <p:cNvSpPr/>
          <p:nvPr/>
        </p:nvSpPr>
        <p:spPr>
          <a:xfrm>
            <a:off x="6287608" y="3868462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2" name="Google Shape;9277;p69">
            <a:extLst>
              <a:ext uri="{FF2B5EF4-FFF2-40B4-BE49-F238E27FC236}">
                <a16:creationId xmlns:a16="http://schemas.microsoft.com/office/drawing/2014/main" id="{2A4CA4AD-9C99-D545-976A-35291FC1D94D}"/>
              </a:ext>
            </a:extLst>
          </p:cNvPr>
          <p:cNvGrpSpPr/>
          <p:nvPr/>
        </p:nvGrpSpPr>
        <p:grpSpPr>
          <a:xfrm>
            <a:off x="6632784" y="4186670"/>
            <a:ext cx="342486" cy="349421"/>
            <a:chOff x="-65129934" y="2646800"/>
            <a:chExt cx="311125" cy="317425"/>
          </a:xfrm>
          <a:solidFill>
            <a:schemeClr val="bg1"/>
          </a:solidFill>
        </p:grpSpPr>
        <p:sp>
          <p:nvSpPr>
            <p:cNvPr id="63" name="Google Shape;9279;p69">
              <a:extLst>
                <a:ext uri="{FF2B5EF4-FFF2-40B4-BE49-F238E27FC236}">
                  <a16:creationId xmlns:a16="http://schemas.microsoft.com/office/drawing/2014/main" id="{E74DC017-575B-2749-91B6-3F811B726518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78;p69">
              <a:extLst>
                <a:ext uri="{FF2B5EF4-FFF2-40B4-BE49-F238E27FC236}">
                  <a16:creationId xmlns:a16="http://schemas.microsoft.com/office/drawing/2014/main" id="{24B54DF7-AC63-3248-9DF7-0CAAF8A7D847}"/>
                </a:ext>
              </a:extLst>
            </p:cNvPr>
            <p:cNvSpPr/>
            <p:nvPr/>
          </p:nvSpPr>
          <p:spPr>
            <a:xfrm>
              <a:off x="-65129934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B3BAE95C-1E9F-744D-9130-BBCA61A76163}"/>
              </a:ext>
            </a:extLst>
          </p:cNvPr>
          <p:cNvSpPr/>
          <p:nvPr/>
        </p:nvSpPr>
        <p:spPr>
          <a:xfrm>
            <a:off x="5893695" y="5110413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6" name="Google Shape;9355;p69">
            <a:extLst>
              <a:ext uri="{FF2B5EF4-FFF2-40B4-BE49-F238E27FC236}">
                <a16:creationId xmlns:a16="http://schemas.microsoft.com/office/drawing/2014/main" id="{BC89445F-6BC3-9C44-8D7D-88F3FE067942}"/>
              </a:ext>
            </a:extLst>
          </p:cNvPr>
          <p:cNvGrpSpPr/>
          <p:nvPr/>
        </p:nvGrpSpPr>
        <p:grpSpPr>
          <a:xfrm>
            <a:off x="6211463" y="5444211"/>
            <a:ext cx="350302" cy="31824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67" name="Google Shape;9356;p69">
              <a:extLst>
                <a:ext uri="{FF2B5EF4-FFF2-40B4-BE49-F238E27FC236}">
                  <a16:creationId xmlns:a16="http://schemas.microsoft.com/office/drawing/2014/main" id="{DA1DF77A-CEB9-CE47-8BAE-B877586015E0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357;p69">
              <a:extLst>
                <a:ext uri="{FF2B5EF4-FFF2-40B4-BE49-F238E27FC236}">
                  <a16:creationId xmlns:a16="http://schemas.microsoft.com/office/drawing/2014/main" id="{9452B2DE-6E36-0C46-9DD3-68241DAEA933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2278970-DA95-CC41-BDF3-458EAB1FE759}"/>
              </a:ext>
            </a:extLst>
          </p:cNvPr>
          <p:cNvSpPr txBox="1"/>
          <p:nvPr/>
        </p:nvSpPr>
        <p:spPr>
          <a:xfrm>
            <a:off x="7166865" y="53826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Bell MT" panose="02020503060305020303" pitchFamily="18" charset="0"/>
              </a:rPr>
              <a:t>엠보싱</a:t>
            </a:r>
            <a:endParaRPr kumimoji="1" lang="en-US" altLang="ko-KR" smtClean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6904911" y="6181724"/>
            <a:ext cx="193384" cy="17063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6915177" y="6401204"/>
            <a:ext cx="193384" cy="17063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6915177" y="6620682"/>
            <a:ext cx="193384" cy="1706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52" y="136037"/>
            <a:ext cx="2918394" cy="292409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25183" y="2967091"/>
            <a:ext cx="2721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400" b="1" smtClean="0">
                <a:solidFill>
                  <a:schemeClr val="bg1"/>
                </a:solidFill>
                <a:latin typeface="Bell MT" panose="02020503060305020303" pitchFamily="18" charset="0"/>
              </a:rPr>
              <a:t>1. </a:t>
            </a:r>
            <a:r>
              <a:rPr kumimoji="1" lang="ko-KR" altLang="en-US" sz="5400" b="1" smtClean="0">
                <a:solidFill>
                  <a:schemeClr val="bg1"/>
                </a:solidFill>
                <a:latin typeface="Bell MT" panose="02020503060305020303" pitchFamily="18" charset="0"/>
              </a:rPr>
              <a:t>반 전</a:t>
            </a:r>
            <a:endParaRPr lang="en-US" altLang="ko-KR" sz="5400" b="1" smtClean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641711" y="3117051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반 전</a:t>
            </a:r>
            <a:endParaRPr lang="en-US" altLang="ko-KR" sz="1400" b="1" smtClean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74128" y="136037"/>
            <a:ext cx="4507622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reverseImage()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//반전 영상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(inImage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outH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outW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출력 영상 메모리 할당.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** 영상처리 알고리즘 **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 i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 k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outImage[i, 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inImage[i, k]);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4128" y="3512748"/>
            <a:ext cx="4507622" cy="26776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reverse() {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반전 알고리즘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중요! 출력 영상의 크기 구하기 ---&gt; 알고리즘에 의존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outH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 outW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빈 출력영상 배열 준비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tmpImage(outH,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(outW,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//*** 진짜 영상처리 알고리즘 ***//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 i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 k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outImage[i][k]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//*****************************//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6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25183" y="2967091"/>
            <a:ext cx="272163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900" b="1" smtClean="0">
                <a:solidFill>
                  <a:schemeClr val="bg1"/>
                </a:solidFill>
                <a:latin typeface="Bell MT" panose="02020503060305020303" pitchFamily="18" charset="0"/>
              </a:rPr>
              <a:t>2. </a:t>
            </a:r>
            <a:r>
              <a:rPr kumimoji="1" lang="ko-KR" altLang="en-US" sz="2900" b="1" smtClean="0">
                <a:solidFill>
                  <a:schemeClr val="bg1"/>
                </a:solidFill>
                <a:latin typeface="Bell MT" panose="02020503060305020303" pitchFamily="18" charset="0"/>
              </a:rPr>
              <a:t>밝게</a:t>
            </a:r>
            <a:r>
              <a:rPr kumimoji="1" lang="en-US" altLang="ko-KR" sz="2900" b="1" smtClean="0">
                <a:solidFill>
                  <a:schemeClr val="bg1"/>
                </a:solidFill>
                <a:latin typeface="Bell MT" panose="02020503060305020303" pitchFamily="18" charset="0"/>
              </a:rPr>
              <a:t>, </a:t>
            </a:r>
            <a:r>
              <a:rPr kumimoji="1" lang="ko-KR" altLang="en-US" sz="2900" b="1" smtClean="0">
                <a:solidFill>
                  <a:schemeClr val="bg1"/>
                </a:solidFill>
                <a:latin typeface="Bell MT" panose="02020503060305020303" pitchFamily="18" charset="0"/>
              </a:rPr>
              <a:t>어둡게</a:t>
            </a:r>
            <a:endParaRPr lang="en-US" altLang="ko-KR" sz="2900" b="1" smtClean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300612" y="3117382"/>
            <a:ext cx="1233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밝게</a:t>
            </a:r>
            <a:r>
              <a:rPr kumimoji="1" lang="en-US" altLang="ko-KR" sz="1400" b="1" smtClean="0">
                <a:latin typeface="Bell MT" panose="02020503060305020303" pitchFamily="18" charset="0"/>
              </a:rPr>
              <a:t>/</a:t>
            </a:r>
            <a:r>
              <a:rPr kumimoji="1" lang="ko-KR" altLang="en-US" sz="1400" b="1" smtClean="0">
                <a:latin typeface="Bell MT" panose="02020503060305020303" pitchFamily="18" charset="0"/>
              </a:rPr>
              <a:t>어둡게</a:t>
            </a:r>
            <a:endParaRPr lang="en-US" altLang="ko-KR" sz="1400" b="1" smtClean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74128" y="100869"/>
            <a:ext cx="4507622" cy="489364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brightnessImage()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//밝게,어둡게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(inImage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outH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outW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출력 영상 메모리 할당.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** 영상처리 알고리즘 **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value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 i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 k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inImage[i, 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outImage[i, 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4128" y="1748743"/>
            <a:ext cx="4507622" cy="47089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brightnessImage()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//밝은 이미지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value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"얼마나 밝게/어둡게?? : "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scanf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"%d"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중요! 출력 영상의 크기 구하기 ---&gt; 알고리즘에 의존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outH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outW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빈 출력영상 배열 준비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tmpImage(outH,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(outW,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//*** 진짜 영상처리 알고리즘 ***//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 i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 k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(inImage[i][k]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value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outImage[i][k]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(inImage[i][k]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value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outImage[i][k]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outImage[i][k]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inImage[i][k]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52" y="136037"/>
            <a:ext cx="2919050" cy="29247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7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20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900" b="1">
                <a:solidFill>
                  <a:schemeClr val="bg1"/>
                </a:solidFill>
                <a:latin typeface="+mj-lt"/>
              </a:rPr>
              <a:t>3</a:t>
            </a:r>
            <a:r>
              <a:rPr kumimoji="1" lang="en-US" altLang="ko-KR" sz="29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2900" b="1" smtClean="0">
                <a:solidFill>
                  <a:schemeClr val="bg1"/>
                </a:solidFill>
                <a:latin typeface="+mj-lt"/>
              </a:rPr>
              <a:t>흑백</a:t>
            </a:r>
            <a:r>
              <a:rPr kumimoji="1" lang="en-US" altLang="ko-KR" sz="2900" b="1" smtClean="0">
                <a:solidFill>
                  <a:schemeClr val="bg1"/>
                </a:solidFill>
                <a:latin typeface="+mj-lt"/>
              </a:rPr>
              <a:t>(127 </a:t>
            </a:r>
            <a:r>
              <a:rPr kumimoji="1" lang="ko-KR" altLang="en-US" sz="2900" b="1" smtClean="0">
                <a:solidFill>
                  <a:schemeClr val="bg1"/>
                </a:solidFill>
                <a:latin typeface="+mj-lt"/>
              </a:rPr>
              <a:t>기준</a:t>
            </a:r>
            <a:r>
              <a:rPr kumimoji="1" lang="en-US" altLang="ko-KR" sz="2900" b="1" smtClean="0">
                <a:solidFill>
                  <a:schemeClr val="bg1"/>
                </a:solidFill>
                <a:latin typeface="+mj-lt"/>
              </a:rPr>
              <a:t>)</a:t>
            </a:r>
            <a:endParaRPr lang="en-US" altLang="ko-KR" sz="2900" b="1" smtClean="0"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300611" y="3117382"/>
            <a:ext cx="1460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흑백</a:t>
            </a:r>
            <a:r>
              <a:rPr kumimoji="1" lang="en-US" altLang="ko-KR" sz="1400" b="1" smtClean="0">
                <a:latin typeface="Bell MT" panose="02020503060305020303" pitchFamily="18" charset="0"/>
              </a:rPr>
              <a:t>(127 </a:t>
            </a:r>
            <a:r>
              <a:rPr kumimoji="1" lang="ko-KR" altLang="en-US" sz="1400" b="1" smtClean="0">
                <a:latin typeface="Bell MT" panose="02020503060305020303" pitchFamily="18" charset="0"/>
              </a:rPr>
              <a:t>기준</a:t>
            </a:r>
            <a:r>
              <a:rPr kumimoji="1" lang="en-US" altLang="ko-KR" sz="1400" b="1" smtClean="0">
                <a:latin typeface="Bell MT" panose="02020503060305020303" pitchFamily="18" charset="0"/>
              </a:rPr>
              <a:t>)</a:t>
            </a:r>
            <a:endParaRPr lang="en-US" altLang="ko-KR" sz="1400" b="1" smtClean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74128" y="136037"/>
            <a:ext cx="4507622" cy="47089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grayScale127()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//흑백 127기준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(inImage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outH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outW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출력 영상 메모리 할당.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** 영상처리 알고리즘 **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 i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 k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inImage[i,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outImage[i, 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4128" y="1748743"/>
            <a:ext cx="4507622" cy="47089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grayScale127()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//흑백 127기준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outH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outW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빈 출력영상 배열 준비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tmpImage(outH,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(outW,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** 영상처리 알고리즘 **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inH; i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 k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inW; k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inImage[i][k];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else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outImage[i][k]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468" y="136037"/>
            <a:ext cx="2907934" cy="290793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8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2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2" y="3481751"/>
            <a:ext cx="2919050" cy="291905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400" b="1">
                <a:solidFill>
                  <a:schemeClr val="bg1"/>
                </a:solidFill>
                <a:latin typeface="+mj-lt"/>
              </a:rPr>
              <a:t>4</a:t>
            </a:r>
            <a:r>
              <a:rPr kumimoji="1" lang="en-US" altLang="ko-KR" sz="44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4400" b="1" smtClean="0">
                <a:solidFill>
                  <a:schemeClr val="bg1"/>
                </a:solidFill>
                <a:latin typeface="+mj-lt"/>
              </a:rPr>
              <a:t>파라볼라</a:t>
            </a:r>
            <a:endParaRPr lang="en-US" altLang="ko-KR" sz="4400" b="1" smtClean="0"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13429" y="3109819"/>
            <a:ext cx="1460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파라볼라</a:t>
            </a:r>
            <a:endParaRPr lang="en-US" altLang="ko-KR" sz="1400" b="1" smtClean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51193" y="645772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latin typeface="Bell MT" panose="02020503060305020303" pitchFamily="18" charset="0"/>
              </a:rPr>
              <a:t>원 본</a:t>
            </a:r>
            <a:endParaRPr lang="en-US" altLang="ko-KR" sz="1400" b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7574128" y="136037"/>
            <a:ext cx="4507622" cy="43396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paraImage()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//파라볼라 --&gt; 잘 안되는거 같다. 흑백처럼 나옴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[outH,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outImage[i, 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74128" y="2245817"/>
            <a:ext cx="4507622" cy="415498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paraImage() </a:t>
            </a: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//파라볼라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빈 출력영상 배열 준비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tmpImage(outH, 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vector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(outW,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tmpImage;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12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)inImage[i][k]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(inImage[i][k]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2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outImage[i][k] </a:t>
            </a:r>
            <a:r>
              <a:rPr lang="ko-KR" altLang="ko-KR" sz="12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1200">
                <a:solidFill>
                  <a:srgbClr val="4BE6FA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)value;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3200"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52" y="136037"/>
            <a:ext cx="2909628" cy="290962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9</a:t>
            </a:fld>
            <a:r>
              <a:rPr lang="ko-KR" altLang="en-US"/>
              <a:t> </a:t>
            </a:r>
            <a:r>
              <a:rPr lang="en-US" altLang="ko-KR"/>
              <a:t>/ 31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15127</Words>
  <Application>Microsoft Office PowerPoint</Application>
  <PresentationFormat>와이드스크린</PresentationFormat>
  <Paragraphs>2474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Mangal</vt:lpstr>
      <vt:lpstr>맑은 고딕</vt:lpstr>
      <vt:lpstr>Arial</vt:lpstr>
      <vt:lpstr>Bell MT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대한상공회의소 서울기술교육센터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차세대에너지 파트</dc:creator>
  <cp:lastModifiedBy>차세대에너지 파트</cp:lastModifiedBy>
  <cp:revision>40</cp:revision>
  <dcterms:created xsi:type="dcterms:W3CDTF">2022-04-08T01:12:46Z</dcterms:created>
  <dcterms:modified xsi:type="dcterms:W3CDTF">2022-04-09T09:47:34Z</dcterms:modified>
</cp:coreProperties>
</file>